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258" r:id="rId2"/>
    <p:sldId id="420" r:id="rId3"/>
    <p:sldId id="474" r:id="rId4"/>
    <p:sldId id="480" r:id="rId5"/>
    <p:sldId id="475" r:id="rId6"/>
    <p:sldId id="476" r:id="rId7"/>
    <p:sldId id="421" r:id="rId8"/>
    <p:sldId id="473" r:id="rId9"/>
    <p:sldId id="422" r:id="rId10"/>
    <p:sldId id="424" r:id="rId11"/>
    <p:sldId id="425" r:id="rId12"/>
    <p:sldId id="434" r:id="rId13"/>
    <p:sldId id="479" r:id="rId14"/>
    <p:sldId id="426" r:id="rId15"/>
    <p:sldId id="427" r:id="rId16"/>
    <p:sldId id="431" r:id="rId17"/>
    <p:sldId id="432" r:id="rId18"/>
    <p:sldId id="435" r:id="rId19"/>
    <p:sldId id="436" r:id="rId20"/>
    <p:sldId id="437" r:id="rId21"/>
    <p:sldId id="439" r:id="rId22"/>
    <p:sldId id="441" r:id="rId23"/>
    <p:sldId id="443" r:id="rId24"/>
    <p:sldId id="444" r:id="rId25"/>
    <p:sldId id="445" r:id="rId26"/>
    <p:sldId id="446" r:id="rId27"/>
    <p:sldId id="448" r:id="rId28"/>
    <p:sldId id="449" r:id="rId29"/>
    <p:sldId id="450" r:id="rId30"/>
    <p:sldId id="452" r:id="rId31"/>
    <p:sldId id="454" r:id="rId32"/>
    <p:sldId id="455" r:id="rId33"/>
    <p:sldId id="456" r:id="rId34"/>
    <p:sldId id="458" r:id="rId35"/>
    <p:sldId id="459" r:id="rId36"/>
    <p:sldId id="460" r:id="rId37"/>
    <p:sldId id="461" r:id="rId38"/>
    <p:sldId id="462" r:id="rId39"/>
    <p:sldId id="481" r:id="rId40"/>
    <p:sldId id="482" r:id="rId41"/>
    <p:sldId id="483" r:id="rId42"/>
    <p:sldId id="484" r:id="rId43"/>
    <p:sldId id="485" r:id="rId44"/>
    <p:sldId id="486" r:id="rId45"/>
    <p:sldId id="463" r:id="rId46"/>
    <p:sldId id="464" r:id="rId47"/>
    <p:sldId id="465" r:id="rId48"/>
    <p:sldId id="466" r:id="rId49"/>
    <p:sldId id="468" r:id="rId50"/>
    <p:sldId id="471" r:id="rId51"/>
    <p:sldId id="472" r:id="rId52"/>
    <p:sldId id="469" r:id="rId53"/>
    <p:sldId id="470" r:id="rId54"/>
    <p:sldId id="415"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FFFF"/>
    <a:srgbClr val="0B5395"/>
    <a:srgbClr val="003F75"/>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5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0C80EF-BC6F-4242-B287-E658B478B41D}" type="doc">
      <dgm:prSet loTypeId="urn:microsoft.com/office/officeart/2005/8/layout/cycle3" loCatId="cycle" qsTypeId="urn:microsoft.com/office/officeart/2005/8/quickstyle/3d2" qsCatId="3D" csTypeId="urn:microsoft.com/office/officeart/2005/8/colors/colorful2" csCatId="colorful" phldr="1"/>
      <dgm:spPr/>
      <dgm:t>
        <a:bodyPr/>
        <a:lstStyle/>
        <a:p>
          <a:endParaRPr lang="en-US"/>
        </a:p>
      </dgm:t>
    </dgm:pt>
    <dgm:pt modelId="{B37AADB8-23C5-40D6-B0A9-0B07ABF0ACDD}">
      <dgm:prSet phldrT="[Text]"/>
      <dgm:spPr/>
      <dgm:t>
        <a:bodyPr/>
        <a:lstStyle/>
        <a:p>
          <a:r>
            <a:rPr lang="en-GB" b="1" dirty="0" smtClean="0"/>
            <a:t>STRUCTURAL ANALYSIS </a:t>
          </a:r>
          <a:endParaRPr lang="en-US" dirty="0"/>
        </a:p>
      </dgm:t>
    </dgm:pt>
    <dgm:pt modelId="{10656D94-36F1-4182-BA91-648521034634}" type="parTrans" cxnId="{530C8931-2B97-4A02-A557-2E57B02CB6D1}">
      <dgm:prSet/>
      <dgm:spPr/>
      <dgm:t>
        <a:bodyPr/>
        <a:lstStyle/>
        <a:p>
          <a:endParaRPr lang="en-US"/>
        </a:p>
      </dgm:t>
    </dgm:pt>
    <dgm:pt modelId="{770C11E1-1D05-4EA4-99ED-361E403A2A77}" type="sibTrans" cxnId="{530C8931-2B97-4A02-A557-2E57B02CB6D1}">
      <dgm:prSet/>
      <dgm:spPr/>
      <dgm:t>
        <a:bodyPr/>
        <a:lstStyle/>
        <a:p>
          <a:endParaRPr lang="en-US"/>
        </a:p>
      </dgm:t>
    </dgm:pt>
    <dgm:pt modelId="{9D6C67F6-4B28-4A67-B0D0-C3718043EA65}">
      <dgm:prSet phldrT="[Text]"/>
      <dgm:spPr/>
      <dgm:t>
        <a:bodyPr/>
        <a:lstStyle/>
        <a:p>
          <a:r>
            <a:rPr lang="en-GB" b="1" dirty="0" smtClean="0"/>
            <a:t>TRANSACTIONAL ANALYSIS-   </a:t>
          </a:r>
          <a:endParaRPr lang="en-US" dirty="0"/>
        </a:p>
      </dgm:t>
    </dgm:pt>
    <dgm:pt modelId="{D866C045-B1A3-4EAF-9549-FB5C2FDB61D1}" type="parTrans" cxnId="{0098258D-441B-4BA0-B92F-CCE4DF9206C2}">
      <dgm:prSet/>
      <dgm:spPr/>
      <dgm:t>
        <a:bodyPr/>
        <a:lstStyle/>
        <a:p>
          <a:endParaRPr lang="en-US"/>
        </a:p>
      </dgm:t>
    </dgm:pt>
    <dgm:pt modelId="{09190F26-92A8-49AA-AD15-AC831E28D6A9}" type="sibTrans" cxnId="{0098258D-441B-4BA0-B92F-CCE4DF9206C2}">
      <dgm:prSet/>
      <dgm:spPr/>
      <dgm:t>
        <a:bodyPr/>
        <a:lstStyle/>
        <a:p>
          <a:endParaRPr lang="en-US"/>
        </a:p>
      </dgm:t>
    </dgm:pt>
    <dgm:pt modelId="{CF00BD05-B4C2-4CB7-A75D-DE07FD7F139A}">
      <dgm:prSet phldrT="[Text]"/>
      <dgm:spPr/>
      <dgm:t>
        <a:bodyPr/>
        <a:lstStyle/>
        <a:p>
          <a:r>
            <a:rPr lang="en-GB" b="1" dirty="0" smtClean="0"/>
            <a:t>STROKE ANALYSIS</a:t>
          </a:r>
          <a:endParaRPr lang="en-US" dirty="0"/>
        </a:p>
      </dgm:t>
    </dgm:pt>
    <dgm:pt modelId="{40C4E0EA-66D3-4F02-8371-9871FE11436A}" type="parTrans" cxnId="{59C1A589-76B6-439A-B92D-FAFBAACC4FA7}">
      <dgm:prSet/>
      <dgm:spPr/>
      <dgm:t>
        <a:bodyPr/>
        <a:lstStyle/>
        <a:p>
          <a:endParaRPr lang="en-US"/>
        </a:p>
      </dgm:t>
    </dgm:pt>
    <dgm:pt modelId="{CA7A3216-E1CA-464D-A25F-5D4495985484}" type="sibTrans" cxnId="{59C1A589-76B6-439A-B92D-FAFBAACC4FA7}">
      <dgm:prSet/>
      <dgm:spPr/>
      <dgm:t>
        <a:bodyPr/>
        <a:lstStyle/>
        <a:p>
          <a:endParaRPr lang="en-US"/>
        </a:p>
      </dgm:t>
    </dgm:pt>
    <dgm:pt modelId="{F66A584A-95AE-43E9-8FC1-C713C21BD0E4}">
      <dgm:prSet phldrT="[Text]"/>
      <dgm:spPr/>
      <dgm:t>
        <a:bodyPr/>
        <a:lstStyle/>
        <a:p>
          <a:r>
            <a:rPr lang="en-GB" b="1" dirty="0" smtClean="0"/>
            <a:t>GAME ANALYSIS</a:t>
          </a:r>
          <a:endParaRPr lang="en-US" dirty="0"/>
        </a:p>
      </dgm:t>
    </dgm:pt>
    <dgm:pt modelId="{E5CC3E58-AEDA-42B7-8ACC-B834900A476A}" type="parTrans" cxnId="{FA1ABA60-F286-4DAB-8AEA-D5A5E88BD867}">
      <dgm:prSet/>
      <dgm:spPr/>
      <dgm:t>
        <a:bodyPr/>
        <a:lstStyle/>
        <a:p>
          <a:endParaRPr lang="en-US"/>
        </a:p>
      </dgm:t>
    </dgm:pt>
    <dgm:pt modelId="{F539C37D-7DE5-49EC-9938-D6FBE59E0DD0}" type="sibTrans" cxnId="{FA1ABA60-F286-4DAB-8AEA-D5A5E88BD867}">
      <dgm:prSet/>
      <dgm:spPr/>
      <dgm:t>
        <a:bodyPr/>
        <a:lstStyle/>
        <a:p>
          <a:endParaRPr lang="en-US"/>
        </a:p>
      </dgm:t>
    </dgm:pt>
    <dgm:pt modelId="{A72B9E87-97EC-473F-AC0A-87BE05F3C70A}">
      <dgm:prSet phldrT="[Text]"/>
      <dgm:spPr/>
      <dgm:t>
        <a:bodyPr/>
        <a:lstStyle/>
        <a:p>
          <a:r>
            <a:rPr lang="en-GB" b="1" dirty="0" smtClean="0"/>
            <a:t>SCRIPT ANALYSIS</a:t>
          </a:r>
          <a:endParaRPr lang="en-US" dirty="0"/>
        </a:p>
      </dgm:t>
    </dgm:pt>
    <dgm:pt modelId="{8EE5E1B6-6265-4CB3-8D3C-A2B5BF3B21F0}" type="parTrans" cxnId="{A90AE252-82E7-4D67-B43D-A9D6FBE848B1}">
      <dgm:prSet/>
      <dgm:spPr/>
      <dgm:t>
        <a:bodyPr/>
        <a:lstStyle/>
        <a:p>
          <a:endParaRPr lang="en-US"/>
        </a:p>
      </dgm:t>
    </dgm:pt>
    <dgm:pt modelId="{FC6A180F-FF7A-41B0-8E25-41D6A1B9E411}" type="sibTrans" cxnId="{A90AE252-82E7-4D67-B43D-A9D6FBE848B1}">
      <dgm:prSet/>
      <dgm:spPr/>
      <dgm:t>
        <a:bodyPr/>
        <a:lstStyle/>
        <a:p>
          <a:endParaRPr lang="en-US"/>
        </a:p>
      </dgm:t>
    </dgm:pt>
    <dgm:pt modelId="{AC2A4C9B-86FB-4046-932F-6D793073EFAE}" type="pres">
      <dgm:prSet presAssocID="{850C80EF-BC6F-4242-B287-E658B478B41D}" presName="Name0" presStyleCnt="0">
        <dgm:presLayoutVars>
          <dgm:dir/>
          <dgm:resizeHandles val="exact"/>
        </dgm:presLayoutVars>
      </dgm:prSet>
      <dgm:spPr/>
      <dgm:t>
        <a:bodyPr/>
        <a:lstStyle/>
        <a:p>
          <a:endParaRPr lang="en-US"/>
        </a:p>
      </dgm:t>
    </dgm:pt>
    <dgm:pt modelId="{5334E974-6F82-4C82-9C12-13933EF0BCD5}" type="pres">
      <dgm:prSet presAssocID="{850C80EF-BC6F-4242-B287-E658B478B41D}" presName="cycle" presStyleCnt="0"/>
      <dgm:spPr/>
    </dgm:pt>
    <dgm:pt modelId="{F4F8C910-9020-416B-B9F5-FBADB75DA914}" type="pres">
      <dgm:prSet presAssocID="{B37AADB8-23C5-40D6-B0A9-0B07ABF0ACDD}" presName="nodeFirstNode" presStyleLbl="node1" presStyleIdx="0" presStyleCnt="5">
        <dgm:presLayoutVars>
          <dgm:bulletEnabled val="1"/>
        </dgm:presLayoutVars>
      </dgm:prSet>
      <dgm:spPr/>
      <dgm:t>
        <a:bodyPr/>
        <a:lstStyle/>
        <a:p>
          <a:endParaRPr lang="en-US"/>
        </a:p>
      </dgm:t>
    </dgm:pt>
    <dgm:pt modelId="{83181AF1-5EAC-4356-866D-95F4E6FBB5A9}" type="pres">
      <dgm:prSet presAssocID="{770C11E1-1D05-4EA4-99ED-361E403A2A77}" presName="sibTransFirstNode" presStyleLbl="bgShp" presStyleIdx="0" presStyleCnt="1"/>
      <dgm:spPr/>
      <dgm:t>
        <a:bodyPr/>
        <a:lstStyle/>
        <a:p>
          <a:endParaRPr lang="en-US"/>
        </a:p>
      </dgm:t>
    </dgm:pt>
    <dgm:pt modelId="{D6B7D6A2-A378-4EAE-82A5-1667229C6B81}" type="pres">
      <dgm:prSet presAssocID="{9D6C67F6-4B28-4A67-B0D0-C3718043EA65}" presName="nodeFollowingNodes" presStyleLbl="node1" presStyleIdx="1" presStyleCnt="5">
        <dgm:presLayoutVars>
          <dgm:bulletEnabled val="1"/>
        </dgm:presLayoutVars>
      </dgm:prSet>
      <dgm:spPr/>
      <dgm:t>
        <a:bodyPr/>
        <a:lstStyle/>
        <a:p>
          <a:endParaRPr lang="en-US"/>
        </a:p>
      </dgm:t>
    </dgm:pt>
    <dgm:pt modelId="{B18DDFD3-0D97-426D-91AB-7C5EF3D3BD07}" type="pres">
      <dgm:prSet presAssocID="{CF00BD05-B4C2-4CB7-A75D-DE07FD7F139A}" presName="nodeFollowingNodes" presStyleLbl="node1" presStyleIdx="2" presStyleCnt="5">
        <dgm:presLayoutVars>
          <dgm:bulletEnabled val="1"/>
        </dgm:presLayoutVars>
      </dgm:prSet>
      <dgm:spPr/>
      <dgm:t>
        <a:bodyPr/>
        <a:lstStyle/>
        <a:p>
          <a:endParaRPr lang="en-US"/>
        </a:p>
      </dgm:t>
    </dgm:pt>
    <dgm:pt modelId="{CA835D61-E0C8-4320-A525-AD096FDEF3D9}" type="pres">
      <dgm:prSet presAssocID="{F66A584A-95AE-43E9-8FC1-C713C21BD0E4}" presName="nodeFollowingNodes" presStyleLbl="node1" presStyleIdx="3" presStyleCnt="5">
        <dgm:presLayoutVars>
          <dgm:bulletEnabled val="1"/>
        </dgm:presLayoutVars>
      </dgm:prSet>
      <dgm:spPr/>
      <dgm:t>
        <a:bodyPr/>
        <a:lstStyle/>
        <a:p>
          <a:endParaRPr lang="en-US"/>
        </a:p>
      </dgm:t>
    </dgm:pt>
    <dgm:pt modelId="{532C8B89-67B3-4F25-9B20-B787EBDC70FC}" type="pres">
      <dgm:prSet presAssocID="{A72B9E87-97EC-473F-AC0A-87BE05F3C70A}" presName="nodeFollowingNodes" presStyleLbl="node1" presStyleIdx="4" presStyleCnt="5">
        <dgm:presLayoutVars>
          <dgm:bulletEnabled val="1"/>
        </dgm:presLayoutVars>
      </dgm:prSet>
      <dgm:spPr/>
      <dgm:t>
        <a:bodyPr/>
        <a:lstStyle/>
        <a:p>
          <a:endParaRPr lang="en-US"/>
        </a:p>
      </dgm:t>
    </dgm:pt>
  </dgm:ptLst>
  <dgm:cxnLst>
    <dgm:cxn modelId="{7A5648DD-6F45-4458-BE54-B2821DF2E46A}" type="presOf" srcId="{9D6C67F6-4B28-4A67-B0D0-C3718043EA65}" destId="{D6B7D6A2-A378-4EAE-82A5-1667229C6B81}" srcOrd="0" destOrd="0" presId="urn:microsoft.com/office/officeart/2005/8/layout/cycle3"/>
    <dgm:cxn modelId="{4E5C8CC7-3DE6-4296-8DAD-F1F699A57D3C}" type="presOf" srcId="{B37AADB8-23C5-40D6-B0A9-0B07ABF0ACDD}" destId="{F4F8C910-9020-416B-B9F5-FBADB75DA914}" srcOrd="0" destOrd="0" presId="urn:microsoft.com/office/officeart/2005/8/layout/cycle3"/>
    <dgm:cxn modelId="{AA50C618-AAA8-446F-8CF6-98F703D309F8}" type="presOf" srcId="{850C80EF-BC6F-4242-B287-E658B478B41D}" destId="{AC2A4C9B-86FB-4046-932F-6D793073EFAE}" srcOrd="0" destOrd="0" presId="urn:microsoft.com/office/officeart/2005/8/layout/cycle3"/>
    <dgm:cxn modelId="{8F4D3CC0-0663-4174-A9E6-E942D7B15DE4}" type="presOf" srcId="{F66A584A-95AE-43E9-8FC1-C713C21BD0E4}" destId="{CA835D61-E0C8-4320-A525-AD096FDEF3D9}" srcOrd="0" destOrd="0" presId="urn:microsoft.com/office/officeart/2005/8/layout/cycle3"/>
    <dgm:cxn modelId="{11855586-82B1-4E30-AA8A-27CE410CA848}" type="presOf" srcId="{A72B9E87-97EC-473F-AC0A-87BE05F3C70A}" destId="{532C8B89-67B3-4F25-9B20-B787EBDC70FC}" srcOrd="0" destOrd="0" presId="urn:microsoft.com/office/officeart/2005/8/layout/cycle3"/>
    <dgm:cxn modelId="{530C8931-2B97-4A02-A557-2E57B02CB6D1}" srcId="{850C80EF-BC6F-4242-B287-E658B478B41D}" destId="{B37AADB8-23C5-40D6-B0A9-0B07ABF0ACDD}" srcOrd="0" destOrd="0" parTransId="{10656D94-36F1-4182-BA91-648521034634}" sibTransId="{770C11E1-1D05-4EA4-99ED-361E403A2A77}"/>
    <dgm:cxn modelId="{FA1ABA60-F286-4DAB-8AEA-D5A5E88BD867}" srcId="{850C80EF-BC6F-4242-B287-E658B478B41D}" destId="{F66A584A-95AE-43E9-8FC1-C713C21BD0E4}" srcOrd="3" destOrd="0" parTransId="{E5CC3E58-AEDA-42B7-8ACC-B834900A476A}" sibTransId="{F539C37D-7DE5-49EC-9938-D6FBE59E0DD0}"/>
    <dgm:cxn modelId="{D303235F-B02A-4A93-9B12-678C927483F9}" type="presOf" srcId="{CF00BD05-B4C2-4CB7-A75D-DE07FD7F139A}" destId="{B18DDFD3-0D97-426D-91AB-7C5EF3D3BD07}" srcOrd="0" destOrd="0" presId="urn:microsoft.com/office/officeart/2005/8/layout/cycle3"/>
    <dgm:cxn modelId="{0098258D-441B-4BA0-B92F-CCE4DF9206C2}" srcId="{850C80EF-BC6F-4242-B287-E658B478B41D}" destId="{9D6C67F6-4B28-4A67-B0D0-C3718043EA65}" srcOrd="1" destOrd="0" parTransId="{D866C045-B1A3-4EAF-9549-FB5C2FDB61D1}" sibTransId="{09190F26-92A8-49AA-AD15-AC831E28D6A9}"/>
    <dgm:cxn modelId="{A90AE252-82E7-4D67-B43D-A9D6FBE848B1}" srcId="{850C80EF-BC6F-4242-B287-E658B478B41D}" destId="{A72B9E87-97EC-473F-AC0A-87BE05F3C70A}" srcOrd="4" destOrd="0" parTransId="{8EE5E1B6-6265-4CB3-8D3C-A2B5BF3B21F0}" sibTransId="{FC6A180F-FF7A-41B0-8E25-41D6A1B9E411}"/>
    <dgm:cxn modelId="{F0F085BE-D582-40C0-97EE-0DC9669B7A9D}" type="presOf" srcId="{770C11E1-1D05-4EA4-99ED-361E403A2A77}" destId="{83181AF1-5EAC-4356-866D-95F4E6FBB5A9}" srcOrd="0" destOrd="0" presId="urn:microsoft.com/office/officeart/2005/8/layout/cycle3"/>
    <dgm:cxn modelId="{59C1A589-76B6-439A-B92D-FAFBAACC4FA7}" srcId="{850C80EF-BC6F-4242-B287-E658B478B41D}" destId="{CF00BD05-B4C2-4CB7-A75D-DE07FD7F139A}" srcOrd="2" destOrd="0" parTransId="{40C4E0EA-66D3-4F02-8371-9871FE11436A}" sibTransId="{CA7A3216-E1CA-464D-A25F-5D4495985484}"/>
    <dgm:cxn modelId="{947951B1-2A22-4F5E-BDA1-EBC3DCAB667D}" type="presParOf" srcId="{AC2A4C9B-86FB-4046-932F-6D793073EFAE}" destId="{5334E974-6F82-4C82-9C12-13933EF0BCD5}" srcOrd="0" destOrd="0" presId="urn:microsoft.com/office/officeart/2005/8/layout/cycle3"/>
    <dgm:cxn modelId="{30B80B09-08D8-431B-B706-3B1D30C9F041}" type="presParOf" srcId="{5334E974-6F82-4C82-9C12-13933EF0BCD5}" destId="{F4F8C910-9020-416B-B9F5-FBADB75DA914}" srcOrd="0" destOrd="0" presId="urn:microsoft.com/office/officeart/2005/8/layout/cycle3"/>
    <dgm:cxn modelId="{9F15E9DE-8B2E-4CFF-A7C2-B2C110C1388B}" type="presParOf" srcId="{5334E974-6F82-4C82-9C12-13933EF0BCD5}" destId="{83181AF1-5EAC-4356-866D-95F4E6FBB5A9}" srcOrd="1" destOrd="0" presId="urn:microsoft.com/office/officeart/2005/8/layout/cycle3"/>
    <dgm:cxn modelId="{DFC78A79-800E-4885-8D25-BDCA4C5F83E0}" type="presParOf" srcId="{5334E974-6F82-4C82-9C12-13933EF0BCD5}" destId="{D6B7D6A2-A378-4EAE-82A5-1667229C6B81}" srcOrd="2" destOrd="0" presId="urn:microsoft.com/office/officeart/2005/8/layout/cycle3"/>
    <dgm:cxn modelId="{E3EB36B8-36A6-459F-AA7F-22C30D623D3E}" type="presParOf" srcId="{5334E974-6F82-4C82-9C12-13933EF0BCD5}" destId="{B18DDFD3-0D97-426D-91AB-7C5EF3D3BD07}" srcOrd="3" destOrd="0" presId="urn:microsoft.com/office/officeart/2005/8/layout/cycle3"/>
    <dgm:cxn modelId="{6B25FEFA-773F-4774-B102-FBDC6765213B}" type="presParOf" srcId="{5334E974-6F82-4C82-9C12-13933EF0BCD5}" destId="{CA835D61-E0C8-4320-A525-AD096FDEF3D9}" srcOrd="4" destOrd="0" presId="urn:microsoft.com/office/officeart/2005/8/layout/cycle3"/>
    <dgm:cxn modelId="{E6AE652A-3CE7-438B-B1F1-C60D380A9E71}" type="presParOf" srcId="{5334E974-6F82-4C82-9C12-13933EF0BCD5}" destId="{532C8B89-67B3-4F25-9B20-B787EBDC70FC}"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32418B-5513-4884-A3E8-B6057336F6C2}" type="datetimeFigureOut">
              <a:rPr lang="en-US" smtClean="0"/>
              <a:pPr/>
              <a:t>2/16/2016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B2C5E64-8D9C-4EC6-821E-2A0D24222108}" type="slidenum">
              <a:rPr lang="en-US" smtClean="0"/>
              <a:pPr/>
              <a:t>‹#›</a:t>
            </a:fld>
            <a:endParaRPr lang="en-US"/>
          </a:p>
        </p:txBody>
      </p:sp>
    </p:spTree>
    <p:extLst>
      <p:ext uri="{BB962C8B-B14F-4D97-AF65-F5344CB8AC3E}">
        <p14:creationId xmlns:p14="http://schemas.microsoft.com/office/powerpoint/2010/main" val="3042707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1E0A6D-2110-4AC5-BC21-7DB03950D698}" type="datetimeFigureOut">
              <a:rPr lang="en-US" smtClean="0"/>
              <a:pPr/>
              <a:t>2/16/2016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C4729A-F3A7-4BF4-9EDD-2E184387A972}" type="slidenum">
              <a:rPr lang="en-US" smtClean="0"/>
              <a:pPr/>
              <a:t>‹#›</a:t>
            </a:fld>
            <a:endParaRPr lang="en-US"/>
          </a:p>
        </p:txBody>
      </p:sp>
    </p:spTree>
    <p:extLst>
      <p:ext uri="{BB962C8B-B14F-4D97-AF65-F5344CB8AC3E}">
        <p14:creationId xmlns:p14="http://schemas.microsoft.com/office/powerpoint/2010/main" val="184182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C0EB66-1E56-42C0-B01F-B85A58B1EF5C}" type="slidenum">
              <a:rPr lang="en-US"/>
              <a:pPr/>
              <a:t>10</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214449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7FC42-548B-41E1-9DF0-6434A32EDAE1}" type="slidenum">
              <a:rPr lang="en-US"/>
              <a:pPr/>
              <a:t>18</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762157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49D75-777A-4C51-AB64-710A1E73B608}" type="slidenum">
              <a:rPr lang="en-US"/>
              <a:pPr/>
              <a:t>19</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561370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7E19C3-4AFA-47FC-91BB-18520D756554}" type="slidenum">
              <a:rPr lang="en-US"/>
              <a:pPr/>
              <a:t>22</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a:t>Eric Berne M.D. Games People Play, Penguin Books, 1964 </a:t>
            </a:r>
          </a:p>
        </p:txBody>
      </p:sp>
    </p:spTree>
    <p:extLst>
      <p:ext uri="{BB962C8B-B14F-4D97-AF65-F5344CB8AC3E}">
        <p14:creationId xmlns:p14="http://schemas.microsoft.com/office/powerpoint/2010/main" val="2475315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C3B744-3DD6-4E88-B7B0-9B9150595A05}" type="slidenum">
              <a:rPr lang="en-US"/>
              <a:pPr/>
              <a:t>31</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874083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DBB378-EE19-4366-AC82-A76301BD59FF}" type="slidenum">
              <a:rPr lang="en-US"/>
              <a:pPr/>
              <a:t>32</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695015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IFM Title">
    <p:spTree>
      <p:nvGrpSpPr>
        <p:cNvPr id="1" name=""/>
        <p:cNvGrpSpPr/>
        <p:nvPr/>
      </p:nvGrpSpPr>
      <p:grpSpPr>
        <a:xfrm>
          <a:off x="0" y="0"/>
          <a:ext cx="0" cy="0"/>
          <a:chOff x="0" y="0"/>
          <a:chExt cx="0" cy="0"/>
        </a:xfrm>
      </p:grpSpPr>
      <p:pic>
        <p:nvPicPr>
          <p:cNvPr id="5" name="Picture 4" descr="teaching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2971800" y="381000"/>
            <a:ext cx="6172200" cy="2514600"/>
          </a:xfrm>
        </p:spPr>
        <p:txBody>
          <a:bodyPr>
            <a:noAutofit/>
          </a:bodyPr>
          <a:lstStyle>
            <a:lvl1pPr algn="ctr">
              <a:defRPr sz="4000" b="1">
                <a:solidFill>
                  <a:schemeClr val="bg1"/>
                </a:solidFill>
                <a:effectLst/>
                <a:latin typeface="+mj-lt"/>
                <a:cs typeface="Lucida Sans Unicode" pitchFamily="34"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971800" y="5486400"/>
            <a:ext cx="6172200" cy="685800"/>
          </a:xfrm>
        </p:spPr>
        <p:txBody>
          <a:bodyPr>
            <a:normAutofit/>
          </a:bodyPr>
          <a:lstStyle>
            <a:lvl1pPr marL="0" indent="0" algn="ctr">
              <a:buNone/>
              <a:defRPr sz="2800" b="1">
                <a:solidFill>
                  <a:schemeClr val="tx1"/>
                </a:solidFill>
                <a:effectLst/>
                <a:latin typeface="+mj-lt"/>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IFM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ext Placeholder 6"/>
          <p:cNvSpPr>
            <a:spLocks noGrp="1"/>
          </p:cNvSpPr>
          <p:nvPr>
            <p:ph type="body" sz="quarter" idx="13"/>
          </p:nvPr>
        </p:nvSpPr>
        <p:spPr>
          <a:xfrm>
            <a:off x="381000" y="1371600"/>
            <a:ext cx="8458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IFM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Picture Placeholder 6"/>
          <p:cNvSpPr>
            <a:spLocks noGrp="1"/>
          </p:cNvSpPr>
          <p:nvPr>
            <p:ph type="pic" sz="quarter" idx="13"/>
          </p:nvPr>
        </p:nvSpPr>
        <p:spPr>
          <a:xfrm>
            <a:off x="381000" y="1295400"/>
            <a:ext cx="8382000" cy="4648200"/>
          </a:xfrm>
        </p:spPr>
        <p:txBody>
          <a:bodyPr/>
          <a:lstStyle/>
          <a:p>
            <a:r>
              <a:rPr lang="en-US" smtClean="0"/>
              <a:t>Click icon to add picture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IFM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Chart Placeholder 6"/>
          <p:cNvSpPr>
            <a:spLocks noGrp="1"/>
          </p:cNvSpPr>
          <p:nvPr>
            <p:ph type="chart" sz="quarter" idx="13"/>
          </p:nvPr>
        </p:nvSpPr>
        <p:spPr>
          <a:xfrm>
            <a:off x="381000" y="1295400"/>
            <a:ext cx="8458200" cy="4800600"/>
          </a:xfrm>
        </p:spPr>
        <p:txBody>
          <a:bodyPr/>
          <a:lstStyle/>
          <a:p>
            <a:r>
              <a:rPr lang="en-US" smtClean="0"/>
              <a:t>Click icon to add chart</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IFM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able Placeholder 6"/>
          <p:cNvSpPr>
            <a:spLocks noGrp="1"/>
          </p:cNvSpPr>
          <p:nvPr>
            <p:ph type="tbl" sz="quarter" idx="13"/>
          </p:nvPr>
        </p:nvSpPr>
        <p:spPr>
          <a:xfrm>
            <a:off x="381000" y="1371600"/>
            <a:ext cx="8458200" cy="4648200"/>
          </a:xfrm>
        </p:spPr>
        <p:txBody>
          <a:bodyPr/>
          <a:lstStyle/>
          <a:p>
            <a:r>
              <a:rPr lang="en-US" smtClean="0"/>
              <a:t>Click icon to add table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IFM Smart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SmartArt Placeholder 6"/>
          <p:cNvSpPr>
            <a:spLocks noGrp="1"/>
          </p:cNvSpPr>
          <p:nvPr>
            <p:ph type="dgm" sz="quarter" idx="13"/>
          </p:nvPr>
        </p:nvSpPr>
        <p:spPr>
          <a:xfrm>
            <a:off x="381000" y="1295400"/>
            <a:ext cx="8458200" cy="4724400"/>
          </a:xfrm>
        </p:spPr>
        <p:txBody>
          <a:bodyPr/>
          <a:lstStyle/>
          <a:p>
            <a:r>
              <a:rPr lang="en-US" smtClean="0"/>
              <a:t>Click icon to add SmartArt graphic</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IFM 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Media Placeholder 6"/>
          <p:cNvSpPr>
            <a:spLocks noGrp="1"/>
          </p:cNvSpPr>
          <p:nvPr>
            <p:ph type="media" sz="quarter" idx="13"/>
          </p:nvPr>
        </p:nvSpPr>
        <p:spPr>
          <a:xfrm>
            <a:off x="381000" y="1371600"/>
            <a:ext cx="8458200" cy="4724400"/>
          </a:xfrm>
        </p:spPr>
        <p:txBody>
          <a:bodyPr/>
          <a:lstStyle/>
          <a:p>
            <a:r>
              <a:rPr lang="en-US" smtClean="0"/>
              <a:t>Click icon to add media</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IFM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ext Placeholder 6"/>
          <p:cNvSpPr>
            <a:spLocks noGrp="1"/>
          </p:cNvSpPr>
          <p:nvPr>
            <p:ph type="body" sz="quarter" idx="13"/>
          </p:nvPr>
        </p:nvSpPr>
        <p:spPr>
          <a:xfrm>
            <a:off x="457200" y="1295400"/>
            <a:ext cx="4038600" cy="4724400"/>
          </a:xfrm>
        </p:spPr>
        <p:txBody>
          <a:bodyPr/>
          <a:lstStyle>
            <a:lvl5pPr>
              <a:defRPr>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 name="Content Placeholder 8"/>
          <p:cNvSpPr>
            <a:spLocks noGrp="1"/>
          </p:cNvSpPr>
          <p:nvPr>
            <p:ph sz="quarter" idx="14"/>
          </p:nvPr>
        </p:nvSpPr>
        <p:spPr>
          <a:xfrm>
            <a:off x="4648200" y="1295400"/>
            <a:ext cx="4191000" cy="4724400"/>
          </a:xfrm>
        </p:spPr>
        <p:txBody>
          <a:body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teaching2.png"/>
          <p:cNvPicPr>
            <a:picLocks noChangeAspect="1"/>
          </p:cNvPicPr>
          <p:nvPr/>
        </p:nvPicPr>
        <p:blipFill>
          <a:blip r:embed="rId12"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1600200" y="0"/>
            <a:ext cx="7239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371600"/>
            <a:ext cx="8458200" cy="44196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1219200" cy="365125"/>
          </a:xfrm>
          <a:prstGeom prst="rect">
            <a:avLst/>
          </a:prstGeom>
        </p:spPr>
        <p:txBody>
          <a:bodyPr vert="horz" lIns="91440" tIns="45720" rIns="91440" bIns="45720" rtlCol="0" anchor="ctr"/>
          <a:lstStyle>
            <a:lvl1pPr algn="l">
              <a:defRPr sz="1200" b="1">
                <a:solidFill>
                  <a:schemeClr val="bg1"/>
                </a:solidFill>
              </a:defRPr>
            </a:lvl1pPr>
          </a:lstStyle>
          <a:p>
            <a:endParaRPr lang="en-US" dirty="0"/>
          </a:p>
        </p:txBody>
      </p:sp>
      <p:sp>
        <p:nvSpPr>
          <p:cNvPr id="5" name="Footer Placeholder 4"/>
          <p:cNvSpPr>
            <a:spLocks noGrp="1"/>
          </p:cNvSpPr>
          <p:nvPr>
            <p:ph type="ftr" sz="quarter" idx="3"/>
          </p:nvPr>
        </p:nvSpPr>
        <p:spPr>
          <a:xfrm>
            <a:off x="1828800" y="6356350"/>
            <a:ext cx="5715000" cy="365125"/>
          </a:xfrm>
          <a:prstGeom prst="rect">
            <a:avLst/>
          </a:prstGeom>
        </p:spPr>
        <p:txBody>
          <a:bodyPr vert="horz" lIns="91440" tIns="45720" rIns="91440" bIns="45720" rtlCol="0" anchor="ctr"/>
          <a:lstStyle>
            <a:lvl1pPr algn="ctr">
              <a:defRPr sz="1200" b="1">
                <a:solidFill>
                  <a:schemeClr val="bg2">
                    <a:lumMod val="25000"/>
                  </a:schemeClr>
                </a:solidFill>
              </a:defRPr>
            </a:lvl1pPr>
          </a:lstStyle>
          <a:p>
            <a:endParaRPr lang="en-US" dirty="0"/>
          </a:p>
        </p:txBody>
      </p:sp>
      <p:sp>
        <p:nvSpPr>
          <p:cNvPr id="6" name="Slide Number Placeholder 5"/>
          <p:cNvSpPr>
            <a:spLocks noGrp="1"/>
          </p:cNvSpPr>
          <p:nvPr>
            <p:ph type="sldNum" sz="quarter" idx="4"/>
          </p:nvPr>
        </p:nvSpPr>
        <p:spPr>
          <a:xfrm>
            <a:off x="7696200" y="6356350"/>
            <a:ext cx="1143000" cy="365125"/>
          </a:xfrm>
          <a:prstGeom prst="rect">
            <a:avLst/>
          </a:prstGeom>
        </p:spPr>
        <p:txBody>
          <a:bodyPr vert="horz" lIns="91440" tIns="45720" rIns="91440" bIns="45720" rtlCol="0" anchor="ctr"/>
          <a:lstStyle>
            <a:lvl1pPr algn="r">
              <a:defRPr sz="1200" b="1">
                <a:solidFill>
                  <a:schemeClr val="bg2">
                    <a:lumMod val="25000"/>
                  </a:schemeClr>
                </a:solidFill>
              </a:defRPr>
            </a:lvl1pPr>
          </a:lstStyle>
          <a:p>
            <a:fld id="{9817CA3E-9AE2-435A-93A7-845572575AF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2" r:id="rId5"/>
    <p:sldLayoutId id="2147483653" r:id="rId6"/>
    <p:sldLayoutId id="2147483654" r:id="rId7"/>
    <p:sldLayoutId id="2147483655" r:id="rId8"/>
    <p:sldLayoutId id="2147483657" r:id="rId9"/>
    <p:sldLayoutId id="2147483658" r:id="rId10"/>
  </p:sldLayoutIdLst>
  <p:txStyles>
    <p:titleStyle>
      <a:lvl1pPr algn="l" defTabSz="914400" rtl="0" eaLnBrk="1" latinLnBrk="0" hangingPunct="1">
        <a:spcBef>
          <a:spcPct val="0"/>
        </a:spcBef>
        <a:buNone/>
        <a:defRPr sz="4000" b="1" kern="1200">
          <a:solidFill>
            <a:srgbClr val="663300"/>
          </a:solidFill>
          <a:latin typeface="+mj-lt"/>
          <a:ea typeface="+mj-ea"/>
          <a:cs typeface="Tahoma" pitchFamily="34" charset="0"/>
        </a:defRPr>
      </a:lvl1pPr>
    </p:titleStyle>
    <p:bodyStyle>
      <a:lvl1pPr marL="576263" indent="-576263" algn="l" defTabSz="914400" rtl="0" eaLnBrk="1" latinLnBrk="0" hangingPunct="1">
        <a:spcBef>
          <a:spcPct val="20000"/>
        </a:spcBef>
        <a:buClr>
          <a:srgbClr val="C00000"/>
        </a:buClr>
        <a:buFont typeface="Wingdings" pitchFamily="2" charset="2"/>
        <a:buChar char=""/>
        <a:defRPr sz="3200" b="1" kern="1200">
          <a:solidFill>
            <a:srgbClr val="002060"/>
          </a:solidFill>
          <a:latin typeface="+mj-lt"/>
          <a:ea typeface="+mn-ea"/>
          <a:cs typeface="Tahoma" pitchFamily="34" charset="0"/>
        </a:defRPr>
      </a:lvl1pPr>
      <a:lvl2pPr marL="1139825" indent="-563563" algn="l" defTabSz="914400" rtl="0" eaLnBrk="1" latinLnBrk="0" hangingPunct="1">
        <a:spcBef>
          <a:spcPct val="20000"/>
        </a:spcBef>
        <a:buClr>
          <a:srgbClr val="C00000"/>
        </a:buClr>
        <a:buFont typeface="Wingdings" pitchFamily="2" charset="2"/>
        <a:buChar char=""/>
        <a:defRPr sz="2800" b="1" kern="1200">
          <a:solidFill>
            <a:srgbClr val="002060"/>
          </a:solidFill>
          <a:latin typeface="+mj-lt"/>
          <a:ea typeface="+mn-ea"/>
          <a:cs typeface="Tahoma" pitchFamily="34" charset="0"/>
        </a:defRPr>
      </a:lvl2pPr>
      <a:lvl3pPr marL="1428750" indent="-288925" algn="l" defTabSz="914400" rtl="0" eaLnBrk="1" latinLnBrk="0" hangingPunct="1">
        <a:spcBef>
          <a:spcPct val="20000"/>
        </a:spcBef>
        <a:buClr>
          <a:srgbClr val="C00000"/>
        </a:buClr>
        <a:buFont typeface="Wingdings" pitchFamily="2" charset="2"/>
        <a:buChar char="Ä"/>
        <a:defRPr sz="2400" b="1" kern="1200">
          <a:solidFill>
            <a:srgbClr val="002060"/>
          </a:solidFill>
          <a:latin typeface="+mj-lt"/>
          <a:ea typeface="+mn-ea"/>
          <a:cs typeface="Tahoma" pitchFamily="34" charset="0"/>
        </a:defRPr>
      </a:lvl3pPr>
      <a:lvl4pPr marL="1766888" indent="-338138" algn="l" defTabSz="914400" rtl="0" eaLnBrk="1" latinLnBrk="0" hangingPunct="1">
        <a:spcBef>
          <a:spcPct val="20000"/>
        </a:spcBef>
        <a:buClr>
          <a:srgbClr val="C00000"/>
        </a:buClr>
        <a:buFont typeface="Wingdings" pitchFamily="2" charset="2"/>
        <a:buChar char="Ä"/>
        <a:defRPr sz="2000" b="1" kern="1200">
          <a:solidFill>
            <a:srgbClr val="002060"/>
          </a:solidFill>
          <a:latin typeface="+mj-lt"/>
          <a:ea typeface="+mn-ea"/>
          <a:cs typeface="Tahoma" pitchFamily="34" charset="0"/>
        </a:defRPr>
      </a:lvl4pPr>
      <a:lvl5pPr marL="2166938" indent="-400050" algn="l" defTabSz="914400" rtl="0" eaLnBrk="1" latinLnBrk="0" hangingPunct="1">
        <a:spcBef>
          <a:spcPct val="20000"/>
        </a:spcBef>
        <a:buClr>
          <a:srgbClr val="003F75"/>
        </a:buClr>
        <a:buFont typeface="Arial" pitchFamily="34" charset="0"/>
        <a:buChar char="»"/>
        <a:defRPr sz="1800" b="1" kern="1200">
          <a:solidFill>
            <a:schemeClr val="tx1"/>
          </a:solidFill>
          <a:latin typeface="Georgia" pitchFamily="18"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rul@iifm.ac.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7.wmf"/><Relationship Id="rId5" Type="http://schemas.openxmlformats.org/officeDocument/2006/relationships/image" Target="../media/image6.jpeg"/><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7.wmf"/><Relationship Id="rId5" Type="http://schemas.openxmlformats.org/officeDocument/2006/relationships/image" Target="../media/image4.jpe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hyperlink" Target="http://www.okcupid.com/quizzy/take" TargetMode="Externa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a:spLocks noGrp="1" noChangeArrowheads="1"/>
          </p:cNvSpPr>
          <p:nvPr>
            <p:ph type="sldNum" sz="quarter" idx="4294967295"/>
          </p:nvPr>
        </p:nvSpPr>
        <p:spPr>
          <a:xfrm>
            <a:off x="8613648" y="6305550"/>
            <a:ext cx="457200" cy="476250"/>
          </a:xfrm>
          <a:prstGeom prst="rect">
            <a:avLst/>
          </a:prstGeom>
        </p:spPr>
        <p:txBody>
          <a:bodyPr/>
          <a:lstStyle/>
          <a:p>
            <a:pPr>
              <a:defRPr/>
            </a:pPr>
            <a:fld id="{AC83A9EF-CB57-4C27-8E82-EF1D8B8BAB11}" type="slidenum">
              <a:rPr lang="en-US"/>
              <a:pPr>
                <a:defRPr/>
              </a:pPr>
              <a:t>1</a:t>
            </a:fld>
            <a:endParaRPr lang="en-US" dirty="0"/>
          </a:p>
        </p:txBody>
      </p:sp>
      <p:sp>
        <p:nvSpPr>
          <p:cNvPr id="6148" name="Rectangle 2"/>
          <p:cNvSpPr>
            <a:spLocks noGrp="1" noChangeArrowheads="1"/>
          </p:cNvSpPr>
          <p:nvPr>
            <p:ph type="ctrTitle"/>
          </p:nvPr>
        </p:nvSpPr>
        <p:spPr>
          <a:xfrm>
            <a:off x="1295400" y="0"/>
            <a:ext cx="7848600" cy="1828800"/>
          </a:xfrm>
        </p:spPr>
        <p:txBody>
          <a:bodyPr/>
          <a:lstStyle/>
          <a:p>
            <a:pPr eaLnBrk="1" hangingPunct="1"/>
            <a:r>
              <a:rPr lang="en-US" sz="4800" dirty="0" smtClean="0"/>
              <a:t>TRANSACTIONAL </a:t>
            </a:r>
            <a:br>
              <a:rPr lang="en-US" sz="4800" dirty="0" smtClean="0"/>
            </a:br>
            <a:r>
              <a:rPr lang="en-US" sz="4800" dirty="0" smtClean="0"/>
              <a:t>ANALYSIS</a:t>
            </a:r>
          </a:p>
        </p:txBody>
      </p:sp>
      <p:sp>
        <p:nvSpPr>
          <p:cNvPr id="6149" name="Rectangle 3"/>
          <p:cNvSpPr>
            <a:spLocks noGrp="1" noChangeArrowheads="1"/>
          </p:cNvSpPr>
          <p:nvPr>
            <p:ph type="subTitle" idx="1"/>
          </p:nvPr>
        </p:nvSpPr>
        <p:spPr>
          <a:xfrm>
            <a:off x="1676400" y="4953000"/>
            <a:ext cx="7239000" cy="1752600"/>
          </a:xfrm>
        </p:spPr>
        <p:txBody>
          <a:bodyPr>
            <a:normAutofit fontScale="62500" lnSpcReduction="20000"/>
          </a:bodyPr>
          <a:lstStyle/>
          <a:p>
            <a:pPr eaLnBrk="1" hangingPunct="1"/>
            <a:r>
              <a:rPr lang="en-US" sz="4000" b="1" dirty="0" smtClean="0"/>
              <a:t>Prof. Parul Rishi</a:t>
            </a:r>
          </a:p>
          <a:p>
            <a:pPr eaLnBrk="1" hangingPunct="1"/>
            <a:r>
              <a:rPr lang="en-US" sz="4000" dirty="0" smtClean="0"/>
              <a:t>Faculty of Human Resource Management,</a:t>
            </a:r>
          </a:p>
          <a:p>
            <a:pPr eaLnBrk="1" hangingPunct="1"/>
            <a:r>
              <a:rPr lang="en-US" sz="4000" dirty="0" smtClean="0"/>
              <a:t> IIFM, Bhopal</a:t>
            </a:r>
            <a:endParaRPr lang="en-US" sz="4000" b="1" dirty="0" smtClean="0"/>
          </a:p>
          <a:p>
            <a:pPr eaLnBrk="1" hangingPunct="1"/>
            <a:r>
              <a:rPr lang="en-US" sz="2600" dirty="0" smtClean="0">
                <a:hlinkClick r:id="rId2"/>
              </a:rPr>
              <a:t>parul@iifm.ac.in</a:t>
            </a:r>
            <a:endParaRPr lang="en-US" sz="2600" dirty="0" smtClean="0"/>
          </a:p>
          <a:p>
            <a:pPr eaLnBrk="1" hangingPunct="1"/>
            <a:r>
              <a:rPr lang="en-US" sz="2600" dirty="0" smtClean="0"/>
              <a:t>Cell: 9009992144</a:t>
            </a:r>
          </a:p>
          <a:p>
            <a:pPr eaLnBrk="1" hangingPunct="1"/>
            <a:endParaRPr lang="en-US" sz="4000" b="1" dirty="0" smtClean="0"/>
          </a:p>
          <a:p>
            <a:pPr eaLnBrk="1" hangingPunct="1"/>
            <a:endParaRPr lang="en-US" sz="4000" dirty="0" smtClean="0"/>
          </a:p>
        </p:txBody>
      </p:sp>
      <p:sp>
        <p:nvSpPr>
          <p:cNvPr id="7" name="Date Placeholder 6"/>
          <p:cNvSpPr>
            <a:spLocks noGrp="1"/>
          </p:cNvSpPr>
          <p:nvPr>
            <p:ph type="dt" sz="quarter" idx="4294967295"/>
          </p:nvPr>
        </p:nvSpPr>
        <p:spPr>
          <a:xfrm>
            <a:off x="3581400" y="6305550"/>
            <a:ext cx="2133600" cy="476250"/>
          </a:xfrm>
          <a:prstGeom prst="rect">
            <a:avLst/>
          </a:prstGeom>
        </p:spPr>
        <p:txBody>
          <a:bodyPr/>
          <a:lstStyle/>
          <a:p>
            <a:pPr>
              <a:defRPr/>
            </a:pPr>
            <a:fld id="{DED7746C-BF06-40CF-838A-BF8D6649D7FB}" type="datetime1">
              <a:rPr lang="en-US"/>
              <a:pPr>
                <a:defRPr/>
              </a:pPr>
              <a:t>2/16/2016</a:t>
            </a:fld>
            <a:endParaRPr lang="en-US"/>
          </a:p>
        </p:txBody>
      </p:sp>
      <p:sp>
        <p:nvSpPr>
          <p:cNvPr id="6151" name="AutoShape 10" descr="data:image/jpeg;base64,/9j/4AAQSkZJRgABAQAAAQABAAD/2wBDAAkGBwgHBgkIBwgKCgkLDRYPDQwMDRsUFRAWIB0iIiAdHx8kKDQsJCYxJx8fLT0tMTU3Ojo6Iys/RD84QzQ5Ojf/2wBDAQoKCg0MDRoPDxo3JR8lNzc3Nzc3Nzc3Nzc3Nzc3Nzc3Nzc3Nzc3Nzc3Nzc3Nzc3Nzc3Nzc3Nzc3Nzc3Nzc3Nzf/wAARCACUALADASIAAhEBAxEB/8QAGwAAAgIDAQAAAAAAAAAAAAAAAAIBAwQFBgf/xAA/EAABBAEDAQUGAwQHCQAAAAABAAIDEQQFEiExBhNBUXEHIjJhgZEUI6EVM3KyUlNzgqKxwiRCQ2JjksHR4f/EABoBAQADAQEBAAAAAAAAAAAAAAABBAUDAgb/xAApEQABBAEDAgYCAwAAAAAAAAAAAQIDEQQFITESQSIyMzRCgRNSUXGR/9oADAMBAAIRAxEAPwDnqQpU0vtDAFU0ppFJZJFIpNSKQC0ik1IQC0ik9IpALSKTUikAteiK9E1IpALSKTUpQCV6IpNSKQC0hNSKQCUik9IpAFIpMhQDL0rSM/V5zBp2O6Zw+I9Gs9Seiv1XQc7THP7+IljBbnNHw/xDqPXofAlemezrUMfN7PsiiijimxXd1M1ja3GuH/UH72tvNLhZ+QcXIj/MZvLX9KAoEhw6c2PnRWJJqUrJVTp2TsX2YjHMuzwmkUvSO0HYWOUHI08+ZJiYOfVo4Pq2v4SuEztOysB9ZMdNLtoeDbXH18/kaPmFowZkUyeFd/4K0kD4+TDpFJ6RStWcRKU0rocead1QQySEc0xpd/kkcwtcWuBBHUEUoRyKtIpNKJSKTUilIFooopqU0gEpFJ9qNqASkUnpRSAWkUmpFIBaUUnpFICKUgJqU0oBtOzGvP7O6ozLLHyYz6ZkRs5Own4gPEtPPpYXqsMenazgun0fKjcyUj86J24AWdwrwJDnjzsrxcBW4c+TgZTcrT8qbFnBvdE6g75OHRw+RBWZm4KzO62clqDI/GnS5Nj2HIbNgzPkx2lkk8+1rGjc3uw2ydgIsmj0558UZcGDqu6PJx3Ne643TBnuPcPiab6gG/iHUccrldH9oLJA3G7S4bCzisqFm5pPm6Pkt9Rf0XUnHi1bFORpOpNkxchrh+U8OZ79biCD5WaI6+XKxHxSRO8SUaDXtem25xXaDsTLih0+Ht7vr7tln/ks+tj5hclPjy48ndzxuY+rojqPMeY+Y4XrmM/NwMPILSR+HAayF8e1j3lx91oHRp90Cul9PBU6tpWnahDMMmFmJkMNujJBY51Egt6cnnkUfNaGNqT49pN0K0uI127djj/Zs3Nl1DMZFksx2MJ2nut5I2g82RX2Wk145B1nJbkljnN2gPa3bu48RZo/VdX2AZi4+ozzQTfkSgkb/wDcO0Dbu4vp5Bczr5D9ZyS125tivsow3o7MVUXZbJnarYKU1lIpPSFvGaJSKToSwJSKToSyRKRSdFIBKRSdFIQVkI2qykUgI2qQFKOUJoilNKaKKQEUrsDLy9NyPxGm5UuLKTbjGfdf/E08O+otVUp2rw9jXpTks9NcrV2U7rR/aBFOGY/aXEbHtc0tyoQXRkgg25vVlH1HzXUvbh5sGTq+NPDlMkxC2F7CHhopxJa4edj7Lx2lbhZGVpz3P07Ifjl/7xjQDHKPEOYeDf3+ayp9MTmJfouR5f7nSezSHHnypS6GKRvduIBAIFjlc7qsDIdXyxENrNzaaOg45oLouwOzPz8qOCF2niLcHNx3W17qBtt8htHpzRBWjn0/Om1XLjiZNlta5obI2MmuOjiOAquBTMin7cnbI8UWxgUilucTs7m5Pw938xGTKR/2Bw/VbvD7Czvozd67nodsLfv7x/QLXdmwM+RRbBI7scZSmKN8ztsTHSO/osG4/YL03F7EYUVGZsHToWGQg/3jX+FbHGw9Fj2MGSyX3toHe0zdV1tbTboHilUfqrE8jTu3DcvKnl8ei6g8tD4O5DuhyHiO/QE2foFt8PsXnTgF7nhvjsgPP1eW/fld7HqGBjhzcLGYKjdIAwNYXUXDgdT8Pl4hPPqUkjJm4u2OSOAylsjbcCOoIv0o8g2qj9SmdxSHVuKxOdzzLXuzWdotSyx7sZx92RvO35O8j+i0tL3DNmxoNMkm1CRrsdsdyF4FOFeXjfkvGMt0UuVLJjQ9zC55LI7vYPALRwcp86Kj047lbIhSNbQxqRSfajatArCUoVlI2oBaUgJ6RSgkSk21NSmkAm1TSakUgFpFJlNIDeezrHln1PPvJdELfQZXAoef/rwWDPLkwZWRC2Rt95bnEckV19fBZns9ychmo6gcbEfIBv8AeJABoC+pCwPwuZqWTlyQsjjDHhsxnkDGx20V7xNGxR8V8pN6rv7U2GeRD1YZkrcXfGI44muDASSS2jRcR4DqevkVQZNRy++bjZLQzYWska2g4jm2nz5ry4JCw39quzeKWyDKjmnDQ1zsaMym6rq0Fa2f2iw8twtKyX10dPIxjT9AXH7gIyCR/lav+BZGpypvzpmTK3vHzv3h0m1srrDGusj1529elcLNdp8cjnbyCwy95s22Pg2kH5FeeZfbjXZ+IDiYjf8AkjMjh9XcfotPkatq2U0tzNVzZr/6ndj7MDQrLdOndylHJ2SxOD1PM/ZWC4z5uXFjXd95kd2CCboixf8A9K1uT2z7OY20wzHJcGbWnHhc/jy3VX3K8vEMYkdJsbvd1eRyfUp681aZpafJxxXLX4obvtN2on14tijhfjYTDbY3kbnnzdRI9Bfz9NDSekUtOGJsTOlpVe5z1tRKRSekUup4oSlFJ6RSCiKRSYBTSgULSKThqnahNCUilkNx5DEJXAMiJoSyODGn0J4P0W2wOzmZl0WwSvH9IjumD+84Wfo0rhJkxR+ZToyJzl2Q0VV16LIjwpnxiQtEcRNCSV2xp9Cev0tdtg9mMXHZJNk5cbBA0vkbjAOc0Ac291nwPwhqo7e4GLgdkpJ9OjbFO+SIGd9ukLd3QuJ3dPn4rPl1ROI0LDcT9lNJ2EyjBqmpxMhfPs7wOdG010F+C0WR3OVqWS90QMsbwD3jPeaaHnyFuPZZIyI5jpHNaamPvGrWBk852S7iy4cj0Cr4K9WTa97O2QnTFSFVXweaRtT0ilvGeJtRtT0ilJAm0I2hPSKQCbUbU9IpAIWqNpVlIIQFW1G1WUikAu1SAmAU0gUI43SSNYxtucaaB4ldXi9nmY0Xe5cvwjc5uNFbj6l1/oGrX9lI4HagXSuHetb+U0+PmfWl2YjMrTHydzSOOvPksbUch3V+Npdxo0VOpTT48uJg5DTi6e1uQ+DvBLM/fKW7HObzyT8PTcOqzsl37Ux8pkDhMz8KNvdu90yndXINHivHiwozc3RtL51DJgjkAaRGffkOzpTG2bFnoFrcnttGxu3TNOlkr4X5B7pn0At33AtZrIpJF8KWWVe1vJv36Kyc5bf3UMsDYo2xuLQOHWS0UD8S1XtJx3T9mG4cGThQSd9Ed2XKI2hoPJPj08gVzWV2h13NBE+eIGkn3MOPuxXkXEud9bC1TYI2ymbbumd8UryXPd6uNk/dXY9Nldu5aOLspqcbmR7PtMxo59QbM4ZBAl99jnBrvIgcdPS1htxmQZuYIi7YZAQ1xJr3R4nlbjsS4tyNRoXYl8VrjzlZP9oP5QowW9OQrU7WMhbisWlO1PSKW7ZQE2o2p6U0lgr2o2qykUlgr2o2qylBCWBNqilZSKSwVEIpWEIpTYEpTtTUppRYCJzopWSxmnsNgrIzdR1HPtuVnzmM/wDCid3TPs2ifqSqKUgLm+Jj1RXJanpHKiUilUUMcLaijazz2irVlKaUgL2iVweV35FpACelIHKElvY0kZGoAcG5f81igf7VlA9RIP5QruyTtsuf1sulAr1Kpio5GURf7zx9AsTE90v2XZ/SHpFKykUtqykV18kUrKRSECbUUnpFISV0ilZSKQFdKKVu1RtSwV0ghWbVG1LAlIATBqalIEpNtTAKQFFgUBTSakUgFAUgJgFICAxuy7i2TNI/rJf5ijH96fKNVcg/lCr7OEj8Ztr95L/OVZhC5Mr+1/0hYmH7lfsvTekZFIpPSKW2URKRSspFIKK6RSspFIKK6RSspFIKK6UUrKUbUAlIpPSikBWFIQhATSlCEBKmkIQkmlPihCA1fZ8kNyT5zSj/ABlZWn8vyb/rf9IQhYmH7lfsvTekZlIpCFtFIFKEIAQhCAFCEIArhRSEIQBUIQpB/9k="/>
          <p:cNvSpPr>
            <a:spLocks noChangeAspect="1" noChangeArrowheads="1"/>
          </p:cNvSpPr>
          <p:nvPr/>
        </p:nvSpPr>
        <p:spPr bwMode="auto">
          <a:xfrm>
            <a:off x="0" y="-603250"/>
            <a:ext cx="1466850" cy="1238250"/>
          </a:xfrm>
          <a:prstGeom prst="rect">
            <a:avLst/>
          </a:prstGeom>
          <a:noFill/>
          <a:ln w="9525">
            <a:noFill/>
            <a:miter lim="800000"/>
            <a:headEnd/>
            <a:tailEnd/>
          </a:ln>
        </p:spPr>
        <p:txBody>
          <a:bodyPr/>
          <a:lstStyle/>
          <a:p>
            <a:endParaRPr lang="en-US"/>
          </a:p>
        </p:txBody>
      </p:sp>
      <p:sp>
        <p:nvSpPr>
          <p:cNvPr id="6152" name="AutoShape 12" descr="data:image/jpeg;base64,/9j/4AAQSkZJRgABAQAAAQABAAD/2wBDAAkGBwgHBgkIBwgKCgkLDRYPDQwMDRsUFRAWIB0iIiAdHx8kKDQsJCYxJx8fLT0tMTU3Ojo6Iys/RD84QzQ5Ojf/2wBDAQoKCg0MDRoPDxo3JR8lNzc3Nzc3Nzc3Nzc3Nzc3Nzc3Nzc3Nzc3Nzc3Nzc3Nzc3Nzc3Nzc3Nzc3Nzc3Nzc3Nzf/wAARCACUALADASIAAhEBAxEB/8QAGwAAAgIDAQAAAAAAAAAAAAAAAAIBAwQFBgf/xAA/EAABBAEDAQUGAwQHCQAAAAABAAIDEQQFEiExBhNBUXEHIjJhgZEUI6EVM3KyUlNzgqKxwiRCQ2JjksHR4f/EABoBAQADAQEBAAAAAAAAAAAAAAABBAUDAgb/xAApEQABBAEDAgYCAwAAAAAAAAAAAQIDEQQFITESQSIyMzRCgRNSUXGR/9oADAMBAAIRAxEAPwDnqQpU0vtDAFU0ppFJZJFIpNSKQC0ik1IQC0ik9IpALSKTUikAteiK9E1IpALSKTUpQCV6IpNSKQC0hNSKQCUik9IpAFIpMhQDL0rSM/V5zBp2O6Zw+I9Gs9Seiv1XQc7THP7+IljBbnNHw/xDqPXofAlemezrUMfN7PsiiijimxXd1M1ja3GuH/UH72tvNLhZ+QcXIj/MZvLX9KAoEhw6c2PnRWJJqUrJVTp2TsX2YjHMuzwmkUvSO0HYWOUHI08+ZJiYOfVo4Pq2v4SuEztOysB9ZMdNLtoeDbXH18/kaPmFowZkUyeFd/4K0kD4+TDpFJ6RStWcRKU0rocead1QQySEc0xpd/kkcwtcWuBBHUEUoRyKtIpNKJSKTUilIFooopqU0gEpFJ9qNqASkUnpRSAWkUmpFIBaUUnpFICKUgJqU0oBtOzGvP7O6ozLLHyYz6ZkRs5Own4gPEtPPpYXqsMenazgun0fKjcyUj86J24AWdwrwJDnjzsrxcBW4c+TgZTcrT8qbFnBvdE6g75OHRw+RBWZm4KzO62clqDI/GnS5Nj2HIbNgzPkx2lkk8+1rGjc3uw2ydgIsmj0558UZcGDqu6PJx3Ne643TBnuPcPiab6gG/iHUccrldH9oLJA3G7S4bCzisqFm5pPm6Pkt9Rf0XUnHi1bFORpOpNkxchrh+U8OZ79biCD5WaI6+XKxHxSRO8SUaDXtem25xXaDsTLih0+Ht7vr7tln/ks+tj5hclPjy48ndzxuY+rojqPMeY+Y4XrmM/NwMPILSR+HAayF8e1j3lx91oHRp90Cul9PBU6tpWnahDMMmFmJkMNujJBY51Egt6cnnkUfNaGNqT49pN0K0uI127djj/Zs3Nl1DMZFksx2MJ2nut5I2g82RX2Wk145B1nJbkljnN2gPa3bu48RZo/VdX2AZi4+ozzQTfkSgkb/wDcO0Dbu4vp5Bczr5D9ZyS125tivsow3o7MVUXZbJnarYKU1lIpPSFvGaJSKToSwJSKToSyRKRSdFIBKRSdFIQVkI2qykUgI2qQFKOUJoilNKaKKQEUrsDLy9NyPxGm5UuLKTbjGfdf/E08O+otVUp2rw9jXpTks9NcrV2U7rR/aBFOGY/aXEbHtc0tyoQXRkgg25vVlH1HzXUvbh5sGTq+NPDlMkxC2F7CHhopxJa4edj7Lx2lbhZGVpz3P07Ifjl/7xjQDHKPEOYeDf3+ayp9MTmJfouR5f7nSezSHHnypS6GKRvduIBAIFjlc7qsDIdXyxENrNzaaOg45oLouwOzPz8qOCF2niLcHNx3W17qBtt8htHpzRBWjn0/Om1XLjiZNlta5obI2MmuOjiOAquBTMin7cnbI8UWxgUilucTs7m5Pw938xGTKR/2Bw/VbvD7Czvozd67nodsLfv7x/QLXdmwM+RRbBI7scZSmKN8ztsTHSO/osG4/YL03F7EYUVGZsHToWGQg/3jX+FbHGw9Fj2MGSyX3toHe0zdV1tbTboHilUfqrE8jTu3DcvKnl8ei6g8tD4O5DuhyHiO/QE2foFt8PsXnTgF7nhvjsgPP1eW/fld7HqGBjhzcLGYKjdIAwNYXUXDgdT8Pl4hPPqUkjJm4u2OSOAylsjbcCOoIv0o8g2qj9SmdxSHVuKxOdzzLXuzWdotSyx7sZx92RvO35O8j+i0tL3DNmxoNMkm1CRrsdsdyF4FOFeXjfkvGMt0UuVLJjQ9zC55LI7vYPALRwcp86Kj047lbIhSNbQxqRSfajatArCUoVlI2oBaUgJ6RSgkSk21NSmkAm1TSakUgFpFJlNIDeezrHln1PPvJdELfQZXAoef/rwWDPLkwZWRC2Rt95bnEckV19fBZns9ychmo6gcbEfIBv8AeJABoC+pCwPwuZqWTlyQsjjDHhsxnkDGx20V7xNGxR8V8pN6rv7U2GeRD1YZkrcXfGI44muDASSS2jRcR4DqevkVQZNRy++bjZLQzYWska2g4jm2nz5ry4JCw39quzeKWyDKjmnDQ1zsaMym6rq0Fa2f2iw8twtKyX10dPIxjT9AXH7gIyCR/lav+BZGpypvzpmTK3vHzv3h0m1srrDGusj1529elcLNdp8cjnbyCwy95s22Pg2kH5FeeZfbjXZ+IDiYjf8AkjMjh9XcfotPkatq2U0tzNVzZr/6ndj7MDQrLdOndylHJ2SxOD1PM/ZWC4z5uXFjXd95kd2CCboixf8A9K1uT2z7OY20wzHJcGbWnHhc/jy3VX3K8vEMYkdJsbvd1eRyfUp681aZpafJxxXLX4obvtN2on14tijhfjYTDbY3kbnnzdRI9Bfz9NDSekUtOGJsTOlpVe5z1tRKRSekUup4oSlFJ6RSCiKRSYBTSgULSKThqnahNCUilkNx5DEJXAMiJoSyODGn0J4P0W2wOzmZl0WwSvH9IjumD+84Wfo0rhJkxR+ZToyJzl2Q0VV16LIjwpnxiQtEcRNCSV2xp9Cev0tdtg9mMXHZJNk5cbBA0vkbjAOc0Ac291nwPwhqo7e4GLgdkpJ9OjbFO+SIGd9ukLd3QuJ3dPn4rPl1ROI0LDcT9lNJ2EyjBqmpxMhfPs7wOdG010F+C0WR3OVqWS90QMsbwD3jPeaaHnyFuPZZIyI5jpHNaamPvGrWBk852S7iy4cj0Cr4K9WTa97O2QnTFSFVXweaRtT0ilvGeJtRtT0ilJAm0I2hPSKQCbUbU9IpAIWqNpVlIIQFW1G1WUikAu1SAmAU0gUI43SSNYxtucaaB4ldXi9nmY0Xe5cvwjc5uNFbj6l1/oGrX9lI4HagXSuHetb+U0+PmfWl2YjMrTHydzSOOvPksbUch3V+Npdxo0VOpTT48uJg5DTi6e1uQ+DvBLM/fKW7HObzyT8PTcOqzsl37Ux8pkDhMz8KNvdu90yndXINHivHiwozc3RtL51DJgjkAaRGffkOzpTG2bFnoFrcnttGxu3TNOlkr4X5B7pn0At33AtZrIpJF8KWWVe1vJv36Kyc5bf3UMsDYo2xuLQOHWS0UD8S1XtJx3T9mG4cGThQSd9Ed2XKI2hoPJPj08gVzWV2h13NBE+eIGkn3MOPuxXkXEud9bC1TYI2ymbbumd8UryXPd6uNk/dXY9Nldu5aOLspqcbmR7PtMxo59QbM4ZBAl99jnBrvIgcdPS1htxmQZuYIi7YZAQ1xJr3R4nlbjsS4tyNRoXYl8VrjzlZP9oP5QowW9OQrU7WMhbisWlO1PSKW7ZQE2o2p6U0lgr2o2qykUlgr2o2qylBCWBNqilZSKSwVEIpWEIpTYEpTtTUppRYCJzopWSxmnsNgrIzdR1HPtuVnzmM/wDCid3TPs2ifqSqKUgLm+Jj1RXJanpHKiUilUUMcLaijazz2irVlKaUgL2iVweV35FpACelIHKElvY0kZGoAcG5f81igf7VlA9RIP5QruyTtsuf1sulAr1Kpio5GURf7zx9AsTE90v2XZ/SHpFKykUtqykV18kUrKRSECbUUnpFISV0ilZSKQFdKKVu1RtSwV0ghWbVG1LAlIATBqalIEpNtTAKQFFgUBTSakUgFAUgJgFICAxuy7i2TNI/rJf5ijH96fKNVcg/lCr7OEj8Ztr95L/OVZhC5Mr+1/0hYmH7lfsvTekZFIpPSKW2URKRSspFIKK6RSspFIKK6RSspFIKK6UUrKUbUAlIpPSikBWFIQhATSlCEBKmkIQkmlPihCA1fZ8kNyT5zSj/ABlZWn8vyb/rf9IQhYmH7lfsvTekZlIpCFtFIFKEIAQhCAFCEIArhRSEIQBUIQpB/9k="/>
          <p:cNvSpPr>
            <a:spLocks noChangeAspect="1" noChangeArrowheads="1"/>
          </p:cNvSpPr>
          <p:nvPr/>
        </p:nvSpPr>
        <p:spPr bwMode="auto">
          <a:xfrm>
            <a:off x="0" y="-603250"/>
            <a:ext cx="1466850" cy="1238250"/>
          </a:xfrm>
          <a:prstGeom prst="rect">
            <a:avLst/>
          </a:prstGeom>
          <a:noFill/>
          <a:ln w="9525">
            <a:noFill/>
            <a:miter lim="800000"/>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90800" y="404813"/>
            <a:ext cx="6096000" cy="503237"/>
          </a:xfrm>
        </p:spPr>
        <p:txBody>
          <a:bodyPr>
            <a:normAutofit fontScale="90000"/>
          </a:bodyPr>
          <a:lstStyle/>
          <a:p>
            <a:r>
              <a:rPr lang="en-GB" sz="4000" dirty="0"/>
              <a:t>Ego States</a:t>
            </a:r>
            <a:endParaRPr lang="en-US" sz="4000" dirty="0"/>
          </a:p>
        </p:txBody>
      </p:sp>
      <p:sp>
        <p:nvSpPr>
          <p:cNvPr id="5123" name="Rectangle 3"/>
          <p:cNvSpPr>
            <a:spLocks noGrp="1" noChangeArrowheads="1"/>
          </p:cNvSpPr>
          <p:nvPr>
            <p:ph type="body" idx="1"/>
          </p:nvPr>
        </p:nvSpPr>
        <p:spPr>
          <a:xfrm>
            <a:off x="457200" y="1125538"/>
            <a:ext cx="8229600" cy="5256212"/>
          </a:xfrm>
        </p:spPr>
        <p:txBody>
          <a:bodyPr/>
          <a:lstStyle/>
          <a:p>
            <a:r>
              <a:rPr lang="en-GB" sz="2000"/>
              <a:t>Berne believed that when we interact with other people, our state of mind affects what happens</a:t>
            </a:r>
          </a:p>
          <a:p>
            <a:r>
              <a:rPr lang="en-GB" sz="2000"/>
              <a:t>He believed that there were three states of mind in all humans, no matter how old they were, called </a:t>
            </a:r>
            <a:r>
              <a:rPr lang="en-GB" sz="2000">
                <a:solidFill>
                  <a:srgbClr val="FF0000"/>
                </a:solidFill>
              </a:rPr>
              <a:t>ego states</a:t>
            </a:r>
            <a:r>
              <a:rPr lang="en-GB" sz="2000"/>
              <a:t>.</a:t>
            </a:r>
          </a:p>
          <a:p>
            <a:pPr>
              <a:buFontTx/>
              <a:buNone/>
            </a:pPr>
            <a:endParaRPr lang="en-US" sz="2000"/>
          </a:p>
        </p:txBody>
      </p:sp>
      <p:sp>
        <p:nvSpPr>
          <p:cNvPr id="5124" name="Text Box 4"/>
          <p:cNvSpPr txBox="1">
            <a:spLocks noChangeArrowheads="1"/>
          </p:cNvSpPr>
          <p:nvPr/>
        </p:nvSpPr>
        <p:spPr bwMode="auto">
          <a:xfrm>
            <a:off x="1331913" y="4221163"/>
            <a:ext cx="1295400" cy="366712"/>
          </a:xfrm>
          <a:prstGeom prst="rect">
            <a:avLst/>
          </a:prstGeom>
          <a:noFill/>
          <a:ln w="9525">
            <a:noFill/>
            <a:miter lim="800000"/>
            <a:headEnd/>
            <a:tailEnd/>
          </a:ln>
          <a:effectLst/>
        </p:spPr>
        <p:txBody>
          <a:bodyPr>
            <a:spAutoFit/>
          </a:bodyPr>
          <a:lstStyle/>
          <a:p>
            <a:pPr>
              <a:spcBef>
                <a:spcPct val="50000"/>
              </a:spcBef>
            </a:pPr>
            <a:endParaRPr lang="en-GB"/>
          </a:p>
        </p:txBody>
      </p:sp>
      <p:pic>
        <p:nvPicPr>
          <p:cNvPr id="5125" name="Picture 5" descr="berne"/>
          <p:cNvPicPr>
            <a:picLocks noChangeAspect="1" noChangeArrowheads="1"/>
          </p:cNvPicPr>
          <p:nvPr/>
        </p:nvPicPr>
        <p:blipFill>
          <a:blip r:embed="rId3" cstate="print"/>
          <a:srcRect/>
          <a:stretch>
            <a:fillRect/>
          </a:stretch>
        </p:blipFill>
        <p:spPr bwMode="auto">
          <a:xfrm>
            <a:off x="3492500" y="4292600"/>
            <a:ext cx="1693863" cy="2049463"/>
          </a:xfrm>
          <a:prstGeom prst="rect">
            <a:avLst/>
          </a:prstGeom>
          <a:noFill/>
        </p:spPr>
      </p:pic>
      <p:grpSp>
        <p:nvGrpSpPr>
          <p:cNvPr id="2" name="Group 6"/>
          <p:cNvGrpSpPr>
            <a:grpSpLocks/>
          </p:cNvGrpSpPr>
          <p:nvPr/>
        </p:nvGrpSpPr>
        <p:grpSpPr bwMode="auto">
          <a:xfrm>
            <a:off x="3635375" y="2708275"/>
            <a:ext cx="1857375" cy="1735138"/>
            <a:chOff x="793" y="1434"/>
            <a:chExt cx="1170" cy="1093"/>
          </a:xfrm>
        </p:grpSpPr>
        <p:pic>
          <p:nvPicPr>
            <p:cNvPr id="5127" name="Picture 7" descr="MCDD00109_0000[1]"/>
            <p:cNvPicPr>
              <a:picLocks noChangeAspect="1" noChangeArrowheads="1"/>
            </p:cNvPicPr>
            <p:nvPr/>
          </p:nvPicPr>
          <p:blipFill>
            <a:blip r:embed="rId4" cstate="print"/>
            <a:srcRect/>
            <a:stretch>
              <a:fillRect/>
            </a:stretch>
          </p:blipFill>
          <p:spPr bwMode="auto">
            <a:xfrm>
              <a:off x="793" y="1434"/>
              <a:ext cx="1170" cy="1093"/>
            </a:xfrm>
            <a:prstGeom prst="rect">
              <a:avLst/>
            </a:prstGeom>
            <a:noFill/>
          </p:spPr>
        </p:pic>
        <p:sp>
          <p:nvSpPr>
            <p:cNvPr id="5128" name="Text Box 8"/>
            <p:cNvSpPr txBox="1">
              <a:spLocks noChangeArrowheads="1"/>
            </p:cNvSpPr>
            <p:nvPr/>
          </p:nvSpPr>
          <p:spPr bwMode="auto">
            <a:xfrm>
              <a:off x="930" y="1842"/>
              <a:ext cx="907" cy="231"/>
            </a:xfrm>
            <a:prstGeom prst="rect">
              <a:avLst/>
            </a:prstGeom>
            <a:noFill/>
            <a:ln w="9525">
              <a:noFill/>
              <a:miter lim="800000"/>
              <a:headEnd/>
              <a:tailEnd/>
            </a:ln>
            <a:effectLst/>
          </p:spPr>
          <p:txBody>
            <a:bodyPr>
              <a:spAutoFit/>
            </a:bodyPr>
            <a:lstStyle/>
            <a:p>
              <a:pPr algn="ctr">
                <a:spcBef>
                  <a:spcPct val="50000"/>
                </a:spcBef>
              </a:pPr>
              <a:r>
                <a:rPr lang="en-GB" b="1"/>
                <a:t>ADULT</a:t>
              </a:r>
              <a:endParaRPr lang="en-US" b="1"/>
            </a:p>
          </p:txBody>
        </p:sp>
      </p:grpSp>
      <p:grpSp>
        <p:nvGrpSpPr>
          <p:cNvPr id="3" name="Group 9"/>
          <p:cNvGrpSpPr>
            <a:grpSpLocks/>
          </p:cNvGrpSpPr>
          <p:nvPr/>
        </p:nvGrpSpPr>
        <p:grpSpPr bwMode="auto">
          <a:xfrm>
            <a:off x="5651500" y="3141663"/>
            <a:ext cx="2755900" cy="2303462"/>
            <a:chOff x="3560" y="1979"/>
            <a:chExt cx="1736" cy="1451"/>
          </a:xfrm>
        </p:grpSpPr>
        <p:grpSp>
          <p:nvGrpSpPr>
            <p:cNvPr id="4" name="Group 10"/>
            <p:cNvGrpSpPr>
              <a:grpSpLocks/>
            </p:cNvGrpSpPr>
            <p:nvPr/>
          </p:nvGrpSpPr>
          <p:grpSpPr bwMode="auto">
            <a:xfrm>
              <a:off x="3560" y="2251"/>
              <a:ext cx="1225" cy="1179"/>
              <a:chOff x="793" y="1434"/>
              <a:chExt cx="1170" cy="1093"/>
            </a:xfrm>
          </p:grpSpPr>
          <p:pic>
            <p:nvPicPr>
              <p:cNvPr id="5131" name="Picture 11" descr="MCDD00109_0000[1]"/>
              <p:cNvPicPr>
                <a:picLocks noChangeAspect="1" noChangeArrowheads="1"/>
              </p:cNvPicPr>
              <p:nvPr/>
            </p:nvPicPr>
            <p:blipFill>
              <a:blip r:embed="rId4" cstate="print"/>
              <a:srcRect/>
              <a:stretch>
                <a:fillRect/>
              </a:stretch>
            </p:blipFill>
            <p:spPr bwMode="auto">
              <a:xfrm>
                <a:off x="793" y="1434"/>
                <a:ext cx="1170" cy="1093"/>
              </a:xfrm>
              <a:prstGeom prst="rect">
                <a:avLst/>
              </a:prstGeom>
              <a:noFill/>
            </p:spPr>
          </p:pic>
          <p:sp>
            <p:nvSpPr>
              <p:cNvPr id="5132" name="Text Box 12"/>
              <p:cNvSpPr txBox="1">
                <a:spLocks noChangeArrowheads="1"/>
              </p:cNvSpPr>
              <p:nvPr/>
            </p:nvSpPr>
            <p:spPr bwMode="auto">
              <a:xfrm>
                <a:off x="930" y="1842"/>
                <a:ext cx="907" cy="214"/>
              </a:xfrm>
              <a:prstGeom prst="rect">
                <a:avLst/>
              </a:prstGeom>
              <a:noFill/>
              <a:ln w="9525">
                <a:noFill/>
                <a:miter lim="800000"/>
                <a:headEnd/>
                <a:tailEnd/>
              </a:ln>
              <a:effectLst/>
            </p:spPr>
            <p:txBody>
              <a:bodyPr>
                <a:spAutoFit/>
              </a:bodyPr>
              <a:lstStyle/>
              <a:p>
                <a:pPr algn="ctr">
                  <a:spcBef>
                    <a:spcPct val="50000"/>
                  </a:spcBef>
                </a:pPr>
                <a:r>
                  <a:rPr lang="en-GB" b="1"/>
                  <a:t>CHILD</a:t>
                </a:r>
                <a:endParaRPr lang="en-US" b="1"/>
              </a:p>
            </p:txBody>
          </p:sp>
        </p:grpSp>
        <p:pic>
          <p:nvPicPr>
            <p:cNvPr id="5133" name="Picture 13" descr="MPj04157710000[1]"/>
            <p:cNvPicPr>
              <a:picLocks noChangeAspect="1" noChangeArrowheads="1"/>
            </p:cNvPicPr>
            <p:nvPr/>
          </p:nvPicPr>
          <p:blipFill>
            <a:blip r:embed="rId5" cstate="print"/>
            <a:srcRect/>
            <a:stretch>
              <a:fillRect/>
            </a:stretch>
          </p:blipFill>
          <p:spPr bwMode="auto">
            <a:xfrm>
              <a:off x="4286" y="1979"/>
              <a:ext cx="1010" cy="660"/>
            </a:xfrm>
            <a:prstGeom prst="rect">
              <a:avLst/>
            </a:prstGeom>
            <a:noFill/>
          </p:spPr>
        </p:pic>
      </p:grpSp>
      <p:grpSp>
        <p:nvGrpSpPr>
          <p:cNvPr id="5" name="Group 14"/>
          <p:cNvGrpSpPr>
            <a:grpSpLocks/>
          </p:cNvGrpSpPr>
          <p:nvPr/>
        </p:nvGrpSpPr>
        <p:grpSpPr bwMode="auto">
          <a:xfrm>
            <a:off x="1042988" y="2708275"/>
            <a:ext cx="2578100" cy="2168525"/>
            <a:chOff x="657" y="1706"/>
            <a:chExt cx="1624" cy="1366"/>
          </a:xfrm>
        </p:grpSpPr>
        <p:grpSp>
          <p:nvGrpSpPr>
            <p:cNvPr id="6" name="Group 15"/>
            <p:cNvGrpSpPr>
              <a:grpSpLocks/>
            </p:cNvGrpSpPr>
            <p:nvPr/>
          </p:nvGrpSpPr>
          <p:grpSpPr bwMode="auto">
            <a:xfrm>
              <a:off x="1111" y="1979"/>
              <a:ext cx="1170" cy="1093"/>
              <a:chOff x="793" y="1434"/>
              <a:chExt cx="1170" cy="1093"/>
            </a:xfrm>
          </p:grpSpPr>
          <p:pic>
            <p:nvPicPr>
              <p:cNvPr id="5136" name="Picture 16" descr="MCDD00109_0000[1]"/>
              <p:cNvPicPr>
                <a:picLocks noChangeAspect="1" noChangeArrowheads="1"/>
              </p:cNvPicPr>
              <p:nvPr/>
            </p:nvPicPr>
            <p:blipFill>
              <a:blip r:embed="rId4" cstate="print"/>
              <a:srcRect/>
              <a:stretch>
                <a:fillRect/>
              </a:stretch>
            </p:blipFill>
            <p:spPr bwMode="auto">
              <a:xfrm>
                <a:off x="793" y="1434"/>
                <a:ext cx="1170" cy="1093"/>
              </a:xfrm>
              <a:prstGeom prst="rect">
                <a:avLst/>
              </a:prstGeom>
              <a:noFill/>
            </p:spPr>
          </p:pic>
          <p:sp>
            <p:nvSpPr>
              <p:cNvPr id="5137" name="Text Box 17"/>
              <p:cNvSpPr txBox="1">
                <a:spLocks noChangeArrowheads="1"/>
              </p:cNvSpPr>
              <p:nvPr/>
            </p:nvSpPr>
            <p:spPr bwMode="auto">
              <a:xfrm>
                <a:off x="930" y="1842"/>
                <a:ext cx="907" cy="231"/>
              </a:xfrm>
              <a:prstGeom prst="rect">
                <a:avLst/>
              </a:prstGeom>
              <a:noFill/>
              <a:ln w="9525">
                <a:noFill/>
                <a:miter lim="800000"/>
                <a:headEnd/>
                <a:tailEnd/>
              </a:ln>
              <a:effectLst/>
            </p:spPr>
            <p:txBody>
              <a:bodyPr>
                <a:spAutoFit/>
              </a:bodyPr>
              <a:lstStyle/>
              <a:p>
                <a:pPr algn="ctr">
                  <a:spcBef>
                    <a:spcPct val="50000"/>
                  </a:spcBef>
                </a:pPr>
                <a:r>
                  <a:rPr lang="en-GB" b="1"/>
                  <a:t>PARENT</a:t>
                </a:r>
                <a:endParaRPr lang="en-US" b="1"/>
              </a:p>
            </p:txBody>
          </p:sp>
        </p:grpSp>
        <p:pic>
          <p:nvPicPr>
            <p:cNvPr id="5138" name="Picture 18" descr="j0297551"/>
            <p:cNvPicPr>
              <a:picLocks noChangeAspect="1" noChangeArrowheads="1"/>
            </p:cNvPicPr>
            <p:nvPr/>
          </p:nvPicPr>
          <p:blipFill>
            <a:blip r:embed="rId6" cstate="print"/>
            <a:srcRect/>
            <a:stretch>
              <a:fillRect/>
            </a:stretch>
          </p:blipFill>
          <p:spPr bwMode="auto">
            <a:xfrm>
              <a:off x="657" y="1706"/>
              <a:ext cx="753" cy="1149"/>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1000" fill="hold"/>
                                        <p:tgtEl>
                                          <p:spTgt spid="3"/>
                                        </p:tgtEl>
                                        <p:attrNameLst>
                                          <p:attrName>ppt_x</p:attrName>
                                        </p:attrNameLst>
                                      </p:cBhvr>
                                      <p:tavLst>
                                        <p:tav tm="0">
                                          <p:val>
                                            <p:strVal val="1+#ppt_w/2"/>
                                          </p:val>
                                        </p:tav>
                                        <p:tav tm="100000">
                                          <p:val>
                                            <p:strVal val="#ppt_x"/>
                                          </p:val>
                                        </p:tav>
                                      </p:tavLst>
                                    </p:anim>
                                    <p:anim calcmode="lin" valueType="num">
                                      <p:cBhvr additive="base">
                                        <p:cTn id="20"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2"/>
          <p:cNvSpPr>
            <a:spLocks noGrp="1"/>
          </p:cNvSpPr>
          <p:nvPr>
            <p:ph type="ftr" sz="quarter" idx="11"/>
          </p:nvPr>
        </p:nvSpPr>
        <p:spPr/>
        <p:txBody>
          <a:bodyPr/>
          <a:lstStyle/>
          <a:p>
            <a:r>
              <a:rPr lang="en-US"/>
              <a:t>	</a:t>
            </a:r>
          </a:p>
        </p:txBody>
      </p:sp>
      <p:sp>
        <p:nvSpPr>
          <p:cNvPr id="2051" name="Oval 3"/>
          <p:cNvSpPr>
            <a:spLocks noChangeArrowheads="1"/>
          </p:cNvSpPr>
          <p:nvPr/>
        </p:nvSpPr>
        <p:spPr bwMode="auto">
          <a:xfrm>
            <a:off x="533400" y="990600"/>
            <a:ext cx="2286000" cy="1676400"/>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2052" name="Oval 4"/>
          <p:cNvSpPr>
            <a:spLocks noChangeArrowheads="1"/>
          </p:cNvSpPr>
          <p:nvPr/>
        </p:nvSpPr>
        <p:spPr bwMode="auto">
          <a:xfrm>
            <a:off x="609600" y="2667000"/>
            <a:ext cx="2286000" cy="167640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a:r>
              <a:rPr lang="en-US" sz="2400" b="1"/>
              <a:t>Adult</a:t>
            </a:r>
          </a:p>
        </p:txBody>
      </p:sp>
      <p:sp>
        <p:nvSpPr>
          <p:cNvPr id="2053" name="Oval 5"/>
          <p:cNvSpPr>
            <a:spLocks noChangeArrowheads="1"/>
          </p:cNvSpPr>
          <p:nvPr/>
        </p:nvSpPr>
        <p:spPr bwMode="auto">
          <a:xfrm>
            <a:off x="609600" y="4343400"/>
            <a:ext cx="2362200" cy="1828800"/>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US"/>
          </a:p>
        </p:txBody>
      </p:sp>
      <p:sp>
        <p:nvSpPr>
          <p:cNvPr id="2054" name="Text Box 6"/>
          <p:cNvSpPr txBox="1">
            <a:spLocks noChangeArrowheads="1"/>
          </p:cNvSpPr>
          <p:nvPr/>
        </p:nvSpPr>
        <p:spPr bwMode="auto">
          <a:xfrm>
            <a:off x="609600" y="228600"/>
            <a:ext cx="7848600" cy="457200"/>
          </a:xfrm>
          <a:prstGeom prst="rect">
            <a:avLst/>
          </a:prstGeom>
          <a:noFill/>
          <a:ln w="9525">
            <a:noFill/>
            <a:miter lim="800000"/>
            <a:headEnd/>
            <a:tailEnd/>
          </a:ln>
          <a:effectLst/>
        </p:spPr>
        <p:txBody>
          <a:bodyPr>
            <a:spAutoFit/>
          </a:bodyPr>
          <a:lstStyle/>
          <a:p>
            <a:pPr>
              <a:spcBef>
                <a:spcPct val="50000"/>
              </a:spcBef>
            </a:pPr>
            <a:endParaRPr lang="en-US" sz="2400"/>
          </a:p>
        </p:txBody>
      </p:sp>
      <p:sp>
        <p:nvSpPr>
          <p:cNvPr id="2055" name="Text Box 7"/>
          <p:cNvSpPr txBox="1">
            <a:spLocks noChangeArrowheads="1"/>
          </p:cNvSpPr>
          <p:nvPr/>
        </p:nvSpPr>
        <p:spPr bwMode="auto">
          <a:xfrm>
            <a:off x="304800" y="304800"/>
            <a:ext cx="8229600" cy="457200"/>
          </a:xfrm>
          <a:prstGeom prst="rect">
            <a:avLst/>
          </a:prstGeom>
          <a:noFill/>
          <a:ln w="9525">
            <a:noFill/>
            <a:miter lim="800000"/>
            <a:headEnd/>
            <a:tailEnd/>
          </a:ln>
          <a:effectLst/>
        </p:spPr>
        <p:txBody>
          <a:bodyPr>
            <a:spAutoFit/>
          </a:bodyPr>
          <a:lstStyle/>
          <a:p>
            <a:pPr algn="ctr">
              <a:spcBef>
                <a:spcPct val="50000"/>
              </a:spcBef>
            </a:pPr>
            <a:r>
              <a:rPr lang="en-US" sz="2400" b="1" u="sng"/>
              <a:t>The basic Structure of Human Personality</a:t>
            </a:r>
          </a:p>
        </p:txBody>
      </p:sp>
      <p:sp>
        <p:nvSpPr>
          <p:cNvPr id="2056" name="Text Box 8"/>
          <p:cNvSpPr txBox="1">
            <a:spLocks noChangeArrowheads="1"/>
          </p:cNvSpPr>
          <p:nvPr/>
        </p:nvSpPr>
        <p:spPr bwMode="auto">
          <a:xfrm>
            <a:off x="838200" y="1524000"/>
            <a:ext cx="1752600" cy="457200"/>
          </a:xfrm>
          <a:prstGeom prst="rect">
            <a:avLst/>
          </a:prstGeom>
          <a:noFill/>
          <a:ln w="9525">
            <a:noFill/>
            <a:miter lim="800000"/>
            <a:headEnd/>
            <a:tailEnd/>
          </a:ln>
          <a:effectLst/>
        </p:spPr>
        <p:txBody>
          <a:bodyPr>
            <a:spAutoFit/>
          </a:bodyPr>
          <a:lstStyle/>
          <a:p>
            <a:pPr algn="ctr">
              <a:spcBef>
                <a:spcPct val="50000"/>
              </a:spcBef>
            </a:pPr>
            <a:r>
              <a:rPr lang="en-US" sz="2400" b="1"/>
              <a:t>Parent</a:t>
            </a:r>
          </a:p>
        </p:txBody>
      </p:sp>
      <p:sp>
        <p:nvSpPr>
          <p:cNvPr id="2058" name="Text Box 10"/>
          <p:cNvSpPr txBox="1">
            <a:spLocks noChangeArrowheads="1"/>
          </p:cNvSpPr>
          <p:nvPr/>
        </p:nvSpPr>
        <p:spPr bwMode="auto">
          <a:xfrm>
            <a:off x="1371600" y="4953000"/>
            <a:ext cx="1066800" cy="457200"/>
          </a:xfrm>
          <a:prstGeom prst="rect">
            <a:avLst/>
          </a:prstGeom>
          <a:noFill/>
          <a:ln w="9525">
            <a:noFill/>
            <a:miter lim="800000"/>
            <a:headEnd/>
            <a:tailEnd/>
          </a:ln>
          <a:effectLst/>
        </p:spPr>
        <p:txBody>
          <a:bodyPr>
            <a:spAutoFit/>
          </a:bodyPr>
          <a:lstStyle/>
          <a:p>
            <a:pPr>
              <a:spcBef>
                <a:spcPct val="50000"/>
              </a:spcBef>
            </a:pPr>
            <a:r>
              <a:rPr lang="en-US" sz="2400" b="1"/>
              <a:t>Child</a:t>
            </a:r>
          </a:p>
        </p:txBody>
      </p:sp>
      <p:sp>
        <p:nvSpPr>
          <p:cNvPr id="2059" name="Line 11"/>
          <p:cNvSpPr>
            <a:spLocks noChangeShapeType="1"/>
          </p:cNvSpPr>
          <p:nvPr/>
        </p:nvSpPr>
        <p:spPr bwMode="auto">
          <a:xfrm>
            <a:off x="2895600" y="1828800"/>
            <a:ext cx="1905000" cy="0"/>
          </a:xfrm>
          <a:prstGeom prst="line">
            <a:avLst/>
          </a:prstGeom>
          <a:noFill/>
          <a:ln w="9525">
            <a:solidFill>
              <a:schemeClr val="tx1"/>
            </a:solidFill>
            <a:round/>
            <a:headEnd/>
            <a:tailEnd type="triangle" w="med" len="med"/>
          </a:ln>
          <a:effectLst/>
        </p:spPr>
        <p:txBody>
          <a:bodyPr/>
          <a:lstStyle/>
          <a:p>
            <a:endParaRPr lang="en-US"/>
          </a:p>
        </p:txBody>
      </p:sp>
      <p:sp>
        <p:nvSpPr>
          <p:cNvPr id="2060" name="Line 12"/>
          <p:cNvSpPr>
            <a:spLocks noChangeShapeType="1"/>
          </p:cNvSpPr>
          <p:nvPr/>
        </p:nvSpPr>
        <p:spPr bwMode="auto">
          <a:xfrm>
            <a:off x="2895600" y="3505200"/>
            <a:ext cx="1905000" cy="0"/>
          </a:xfrm>
          <a:prstGeom prst="line">
            <a:avLst/>
          </a:prstGeom>
          <a:noFill/>
          <a:ln w="9525">
            <a:solidFill>
              <a:schemeClr val="tx1"/>
            </a:solidFill>
            <a:round/>
            <a:headEnd/>
            <a:tailEnd type="triangle" w="med" len="med"/>
          </a:ln>
          <a:effectLst/>
        </p:spPr>
        <p:txBody>
          <a:bodyPr/>
          <a:lstStyle/>
          <a:p>
            <a:endParaRPr lang="en-US"/>
          </a:p>
        </p:txBody>
      </p:sp>
      <p:sp>
        <p:nvSpPr>
          <p:cNvPr id="2061" name="Line 13"/>
          <p:cNvSpPr>
            <a:spLocks noChangeShapeType="1"/>
          </p:cNvSpPr>
          <p:nvPr/>
        </p:nvSpPr>
        <p:spPr bwMode="auto">
          <a:xfrm>
            <a:off x="2971800" y="5257800"/>
            <a:ext cx="1905000" cy="0"/>
          </a:xfrm>
          <a:prstGeom prst="line">
            <a:avLst/>
          </a:prstGeom>
          <a:noFill/>
          <a:ln w="9525">
            <a:solidFill>
              <a:schemeClr val="tx1"/>
            </a:solidFill>
            <a:round/>
            <a:headEnd/>
            <a:tailEnd type="triangle" w="med" len="med"/>
          </a:ln>
          <a:effectLst/>
        </p:spPr>
        <p:txBody>
          <a:bodyPr/>
          <a:lstStyle/>
          <a:p>
            <a:endParaRPr lang="en-US"/>
          </a:p>
        </p:txBody>
      </p:sp>
      <p:sp>
        <p:nvSpPr>
          <p:cNvPr id="2062" name="Text Box 14"/>
          <p:cNvSpPr txBox="1">
            <a:spLocks noChangeArrowheads="1"/>
          </p:cNvSpPr>
          <p:nvPr/>
        </p:nvSpPr>
        <p:spPr bwMode="auto">
          <a:xfrm>
            <a:off x="5029200" y="1524000"/>
            <a:ext cx="2895600" cy="1323439"/>
          </a:xfrm>
          <a:prstGeom prst="rect">
            <a:avLst/>
          </a:prstGeom>
          <a:noFill/>
          <a:ln w="9525">
            <a:noFill/>
            <a:miter lim="800000"/>
            <a:headEnd/>
            <a:tailEnd/>
          </a:ln>
          <a:effectLst/>
        </p:spPr>
        <p:txBody>
          <a:bodyPr>
            <a:spAutoFit/>
          </a:bodyPr>
          <a:lstStyle/>
          <a:p>
            <a:pPr>
              <a:spcBef>
                <a:spcPct val="50000"/>
              </a:spcBef>
            </a:pPr>
            <a:r>
              <a:rPr lang="en-US" sz="2000" b="1" dirty="0"/>
              <a:t>Taught Concept of </a:t>
            </a:r>
            <a:r>
              <a:rPr lang="en-US" sz="2000" b="1" dirty="0" smtClean="0"/>
              <a:t>Life</a:t>
            </a:r>
          </a:p>
          <a:p>
            <a:pPr>
              <a:spcBef>
                <a:spcPct val="50000"/>
              </a:spcBef>
            </a:pPr>
            <a:endParaRPr lang="en-US" sz="2000" b="1" dirty="0" smtClean="0"/>
          </a:p>
          <a:p>
            <a:pPr>
              <a:spcBef>
                <a:spcPct val="50000"/>
              </a:spcBef>
            </a:pPr>
            <a:endParaRPr lang="en-US" sz="2000" b="1" dirty="0"/>
          </a:p>
        </p:txBody>
      </p:sp>
      <p:sp>
        <p:nvSpPr>
          <p:cNvPr id="2063" name="Text Box 15"/>
          <p:cNvSpPr txBox="1">
            <a:spLocks noChangeArrowheads="1"/>
          </p:cNvSpPr>
          <p:nvPr/>
        </p:nvSpPr>
        <p:spPr bwMode="auto">
          <a:xfrm>
            <a:off x="5029200" y="3276600"/>
            <a:ext cx="3200400" cy="396875"/>
          </a:xfrm>
          <a:prstGeom prst="rect">
            <a:avLst/>
          </a:prstGeom>
          <a:noFill/>
          <a:ln w="9525">
            <a:noFill/>
            <a:miter lim="800000"/>
            <a:headEnd/>
            <a:tailEnd/>
          </a:ln>
          <a:effectLst/>
        </p:spPr>
        <p:txBody>
          <a:bodyPr>
            <a:spAutoFit/>
          </a:bodyPr>
          <a:lstStyle/>
          <a:p>
            <a:pPr>
              <a:spcBef>
                <a:spcPct val="50000"/>
              </a:spcBef>
            </a:pPr>
            <a:r>
              <a:rPr lang="en-US" sz="2000" b="1"/>
              <a:t>Thought Concept of Life</a:t>
            </a:r>
          </a:p>
        </p:txBody>
      </p:sp>
      <p:sp>
        <p:nvSpPr>
          <p:cNvPr id="2064" name="Text Box 16"/>
          <p:cNvSpPr txBox="1">
            <a:spLocks noChangeArrowheads="1"/>
          </p:cNvSpPr>
          <p:nvPr/>
        </p:nvSpPr>
        <p:spPr bwMode="auto">
          <a:xfrm>
            <a:off x="5029200" y="5029200"/>
            <a:ext cx="2971800" cy="396875"/>
          </a:xfrm>
          <a:prstGeom prst="rect">
            <a:avLst/>
          </a:prstGeom>
          <a:noFill/>
          <a:ln w="9525">
            <a:noFill/>
            <a:miter lim="800000"/>
            <a:headEnd/>
            <a:tailEnd/>
          </a:ln>
          <a:effectLst/>
        </p:spPr>
        <p:txBody>
          <a:bodyPr>
            <a:spAutoFit/>
          </a:bodyPr>
          <a:lstStyle/>
          <a:p>
            <a:pPr>
              <a:spcBef>
                <a:spcPct val="50000"/>
              </a:spcBef>
            </a:pPr>
            <a:r>
              <a:rPr lang="en-US" sz="2000" b="1"/>
              <a:t>Felt Concept of life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1"/>
          </p:nvPr>
        </p:nvSpPr>
        <p:spPr/>
        <p:txBody>
          <a:bodyPr/>
          <a:lstStyle/>
          <a:p>
            <a:fld id="{8BAEECDB-0EB2-4A0E-8CD2-E94E425A3650}" type="slidenum">
              <a:rPr lang="en-US"/>
              <a:pPr/>
              <a:t>12</a:t>
            </a:fld>
            <a:endParaRPr lang="en-US"/>
          </a:p>
        </p:txBody>
      </p:sp>
      <p:sp>
        <p:nvSpPr>
          <p:cNvPr id="106498" name="Rectangle 2"/>
          <p:cNvSpPr>
            <a:spLocks noChangeArrowheads="1"/>
          </p:cNvSpPr>
          <p:nvPr/>
        </p:nvSpPr>
        <p:spPr bwMode="auto">
          <a:xfrm>
            <a:off x="152400" y="0"/>
            <a:ext cx="7772400" cy="609600"/>
          </a:xfrm>
          <a:prstGeom prst="rect">
            <a:avLst/>
          </a:prstGeom>
          <a:solidFill>
            <a:srgbClr val="9999FF"/>
          </a:solidFill>
          <a:ln w="12700">
            <a:solidFill>
              <a:srgbClr val="333399"/>
            </a:solidFill>
            <a:miter lim="800000"/>
            <a:headEnd/>
            <a:tailEnd/>
          </a:ln>
          <a:effectLst/>
        </p:spPr>
        <p:txBody>
          <a:bodyPr anchor="ctr"/>
          <a:lstStyle/>
          <a:p>
            <a:pPr algn="ctr"/>
            <a:r>
              <a:rPr lang="en-US" sz="2800" b="1">
                <a:solidFill>
                  <a:schemeClr val="tx2"/>
                </a:solidFill>
                <a:latin typeface="Arial Unicode MS" pitchFamily="34" charset="-128"/>
              </a:rPr>
              <a:t>Eric Berne and Transactional Analysis</a:t>
            </a:r>
            <a:endParaRPr lang="en-US" sz="2800" i="1">
              <a:solidFill>
                <a:srgbClr val="6600CC"/>
              </a:solidFill>
              <a:latin typeface="Arial Unicode MS" pitchFamily="34" charset="-128"/>
            </a:endParaRPr>
          </a:p>
        </p:txBody>
      </p:sp>
      <p:sp>
        <p:nvSpPr>
          <p:cNvPr id="106499" name="Rectangle 3"/>
          <p:cNvSpPr>
            <a:spLocks noChangeArrowheads="1"/>
          </p:cNvSpPr>
          <p:nvPr/>
        </p:nvSpPr>
        <p:spPr bwMode="auto">
          <a:xfrm>
            <a:off x="533400" y="1219200"/>
            <a:ext cx="8153400" cy="4800600"/>
          </a:xfrm>
          <a:prstGeom prst="rect">
            <a:avLst/>
          </a:prstGeom>
          <a:noFill/>
          <a:ln w="9525">
            <a:noFill/>
            <a:miter lim="800000"/>
            <a:headEnd/>
            <a:tailEnd/>
          </a:ln>
          <a:effectLst/>
        </p:spPr>
        <p:txBody>
          <a:bodyPr/>
          <a:lstStyle/>
          <a:p>
            <a:pPr marL="342900" indent="-342900">
              <a:spcBef>
                <a:spcPct val="20000"/>
              </a:spcBef>
              <a:buFont typeface="Wingdings" pitchFamily="2" charset="2"/>
              <a:buNone/>
            </a:pPr>
            <a:r>
              <a:rPr lang="en-US" sz="2800" dirty="0">
                <a:latin typeface="Arial Unicode MS" pitchFamily="34" charset="-128"/>
                <a:cs typeface="Times New Roman" pitchFamily="18" charset="0"/>
              </a:rPr>
              <a:t> </a:t>
            </a:r>
            <a:r>
              <a:rPr lang="en-US" sz="2800" dirty="0" smtClean="0">
                <a:latin typeface="Arial Unicode MS" pitchFamily="34" charset="-128"/>
                <a:ea typeface="Times" charset="0"/>
                <a:cs typeface="Times" charset="0"/>
              </a:rPr>
              <a:t>People </a:t>
            </a:r>
            <a:r>
              <a:rPr lang="en-US" sz="2800" dirty="0">
                <a:latin typeface="Arial Unicode MS" pitchFamily="34" charset="-128"/>
                <a:ea typeface="Times" charset="0"/>
                <a:cs typeface="Times" charset="0"/>
              </a:rPr>
              <a:t>have three ego states: parent, adult, child</a:t>
            </a:r>
          </a:p>
          <a:p>
            <a:pPr marL="1143000" lvl="2" indent="-228600">
              <a:spcBef>
                <a:spcPct val="20000"/>
              </a:spcBef>
              <a:spcAft>
                <a:spcPct val="20000"/>
              </a:spcAft>
              <a:buFont typeface="Wingdings" pitchFamily="2" charset="2"/>
              <a:buChar char="§"/>
            </a:pPr>
            <a:r>
              <a:rPr lang="en-US" sz="2800" b="1" dirty="0">
                <a:solidFill>
                  <a:srgbClr val="333399"/>
                </a:solidFill>
                <a:latin typeface="Arial Unicode MS" pitchFamily="34" charset="-128"/>
                <a:cs typeface="Times New Roman" pitchFamily="18" charset="0"/>
              </a:rPr>
              <a:t>Parent:</a:t>
            </a:r>
            <a:r>
              <a:rPr lang="en-US" sz="2800" dirty="0">
                <a:latin typeface="Arial Unicode MS" pitchFamily="34" charset="-128"/>
                <a:cs typeface="Times New Roman" pitchFamily="18" charset="0"/>
              </a:rPr>
              <a:t> when a person thinks, feels &amp; behaves in ways copied from his/her parents</a:t>
            </a:r>
          </a:p>
          <a:p>
            <a:pPr marL="1143000" lvl="2" indent="-228600">
              <a:spcBef>
                <a:spcPct val="20000"/>
              </a:spcBef>
              <a:spcAft>
                <a:spcPct val="20000"/>
              </a:spcAft>
              <a:buFont typeface="Wingdings" pitchFamily="2" charset="2"/>
              <a:buChar char="§"/>
            </a:pPr>
            <a:r>
              <a:rPr lang="en-US" sz="2800" b="1" dirty="0">
                <a:solidFill>
                  <a:srgbClr val="333399"/>
                </a:solidFill>
                <a:latin typeface="Arial Unicode MS" pitchFamily="34" charset="-128"/>
                <a:cs typeface="Times New Roman" pitchFamily="18" charset="0"/>
              </a:rPr>
              <a:t>Child:</a:t>
            </a:r>
            <a:r>
              <a:rPr lang="en-US" sz="2800" dirty="0">
                <a:latin typeface="Arial Unicode MS" pitchFamily="34" charset="-128"/>
                <a:cs typeface="Times New Roman" pitchFamily="18" charset="0"/>
              </a:rPr>
              <a:t> thinking, feeling, behaving as one did as a child</a:t>
            </a:r>
          </a:p>
          <a:p>
            <a:pPr marL="1143000" lvl="2" indent="-228600">
              <a:spcBef>
                <a:spcPct val="20000"/>
              </a:spcBef>
              <a:spcAft>
                <a:spcPct val="20000"/>
              </a:spcAft>
              <a:buFont typeface="Wingdings" pitchFamily="2" charset="2"/>
              <a:buChar char="§"/>
            </a:pPr>
            <a:r>
              <a:rPr lang="en-US" sz="2800" b="1" dirty="0">
                <a:solidFill>
                  <a:srgbClr val="333399"/>
                </a:solidFill>
                <a:latin typeface="Arial Unicode MS" pitchFamily="34" charset="-128"/>
                <a:cs typeface="Times New Roman" pitchFamily="18" charset="0"/>
              </a:rPr>
              <a:t>Adult:</a:t>
            </a:r>
            <a:r>
              <a:rPr lang="en-US" sz="2800" dirty="0">
                <a:latin typeface="Arial Unicode MS" pitchFamily="34" charset="-128"/>
                <a:cs typeface="Times New Roman" pitchFamily="18" charset="0"/>
              </a:rPr>
              <a:t> thoughts, feelings, or behaviors that are a direct result of current happenings</a:t>
            </a:r>
          </a:p>
          <a:p>
            <a:pPr marL="742950" lvl="1" indent="-285750">
              <a:spcBef>
                <a:spcPct val="20000"/>
              </a:spcBef>
              <a:spcAft>
                <a:spcPct val="20000"/>
              </a:spcAft>
              <a:buFont typeface="Wingdings" pitchFamily="2" charset="2"/>
              <a:buNone/>
            </a:pPr>
            <a:r>
              <a:rPr lang="en-US" sz="2800" dirty="0">
                <a:solidFill>
                  <a:srgbClr val="333399"/>
                </a:solidFill>
                <a:latin typeface="Arial Unicode MS" pitchFamily="34" charset="-128"/>
                <a:cs typeface="Times New Roman" pitchFamily="18" charset="0"/>
              </a:rPr>
              <a:t>Key point:</a:t>
            </a:r>
            <a:r>
              <a:rPr lang="en-US" sz="2800" dirty="0">
                <a:latin typeface="Arial Unicode MS" pitchFamily="34" charset="-128"/>
                <a:cs typeface="Times New Roman" pitchFamily="18" charset="0"/>
              </a:rPr>
              <a:t> people shift in &amp; out of these states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 calcmode="lin" valueType="num">
                                      <p:cBhvr additive="base">
                                        <p:cTn id="7" dur="500" fill="hold"/>
                                        <p:tgtEl>
                                          <p:spTgt spid="106498"/>
                                        </p:tgtEl>
                                        <p:attrNameLst>
                                          <p:attrName>ppt_x</p:attrName>
                                        </p:attrNameLst>
                                      </p:cBhvr>
                                      <p:tavLst>
                                        <p:tav tm="0">
                                          <p:val>
                                            <p:strVal val="0-#ppt_w/2"/>
                                          </p:val>
                                        </p:tav>
                                        <p:tav tm="100000">
                                          <p:val>
                                            <p:strVal val="#ppt_x"/>
                                          </p:val>
                                        </p:tav>
                                      </p:tavLst>
                                    </p:anim>
                                    <p:anim calcmode="lin" valueType="num">
                                      <p:cBhvr additive="base">
                                        <p:cTn id="8" dur="500" fill="hold"/>
                                        <p:tgtEl>
                                          <p:spTgt spid="1064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6499">
                                            <p:txEl>
                                              <p:pRg st="0" end="0"/>
                                            </p:txEl>
                                          </p:spTgt>
                                        </p:tgtEl>
                                        <p:attrNameLst>
                                          <p:attrName>style.visibility</p:attrName>
                                        </p:attrNameLst>
                                      </p:cBhvr>
                                      <p:to>
                                        <p:strVal val="visible"/>
                                      </p:to>
                                    </p:set>
                                    <p:anim calcmode="lin" valueType="num">
                                      <p:cBhvr additive="base">
                                        <p:cTn id="13" dur="500" fill="hold"/>
                                        <p:tgtEl>
                                          <p:spTgt spid="1064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6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6499">
                                            <p:txEl>
                                              <p:pRg st="1" end="1"/>
                                            </p:txEl>
                                          </p:spTgt>
                                        </p:tgtEl>
                                        <p:attrNameLst>
                                          <p:attrName>style.visibility</p:attrName>
                                        </p:attrNameLst>
                                      </p:cBhvr>
                                      <p:to>
                                        <p:strVal val="visible"/>
                                      </p:to>
                                    </p:set>
                                    <p:anim calcmode="lin" valueType="num">
                                      <p:cBhvr additive="base">
                                        <p:cTn id="19" dur="500" fill="hold"/>
                                        <p:tgtEl>
                                          <p:spTgt spid="1064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64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6499">
                                            <p:txEl>
                                              <p:pRg st="2" end="2"/>
                                            </p:txEl>
                                          </p:spTgt>
                                        </p:tgtEl>
                                        <p:attrNameLst>
                                          <p:attrName>style.visibility</p:attrName>
                                        </p:attrNameLst>
                                      </p:cBhvr>
                                      <p:to>
                                        <p:strVal val="visible"/>
                                      </p:to>
                                    </p:set>
                                    <p:anim calcmode="lin" valueType="num">
                                      <p:cBhvr additive="base">
                                        <p:cTn id="25" dur="500" fill="hold"/>
                                        <p:tgtEl>
                                          <p:spTgt spid="1064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64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6499">
                                            <p:txEl>
                                              <p:pRg st="3" end="3"/>
                                            </p:txEl>
                                          </p:spTgt>
                                        </p:tgtEl>
                                        <p:attrNameLst>
                                          <p:attrName>style.visibility</p:attrName>
                                        </p:attrNameLst>
                                      </p:cBhvr>
                                      <p:to>
                                        <p:strVal val="visible"/>
                                      </p:to>
                                    </p:set>
                                    <p:anim calcmode="lin" valueType="num">
                                      <p:cBhvr additive="base">
                                        <p:cTn id="31" dur="500" fill="hold"/>
                                        <p:tgtEl>
                                          <p:spTgt spid="1064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64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6499">
                                            <p:txEl>
                                              <p:pRg st="4" end="4"/>
                                            </p:txEl>
                                          </p:spTgt>
                                        </p:tgtEl>
                                        <p:attrNameLst>
                                          <p:attrName>style.visibility</p:attrName>
                                        </p:attrNameLst>
                                      </p:cBhvr>
                                      <p:to>
                                        <p:strVal val="visible"/>
                                      </p:to>
                                    </p:set>
                                    <p:anim calcmode="lin" valueType="num">
                                      <p:cBhvr additive="base">
                                        <p:cTn id="37" dur="500" fill="hold"/>
                                        <p:tgtEl>
                                          <p:spTgt spid="10649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64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nimBg="1" autoUpdateAnimBg="0"/>
      <p:bldP spid="106499" grpId="0" build="p" bldLvl="3"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The Three Ego States</a:t>
            </a:r>
          </a:p>
        </p:txBody>
      </p:sp>
      <p:sp>
        <p:nvSpPr>
          <p:cNvPr id="14339" name="Rectangle 3"/>
          <p:cNvSpPr>
            <a:spLocks noGrp="1" noChangeArrowheads="1"/>
          </p:cNvSpPr>
          <p:nvPr>
            <p:ph type="body" idx="1"/>
          </p:nvPr>
        </p:nvSpPr>
        <p:spPr/>
        <p:txBody>
          <a:bodyPr/>
          <a:lstStyle/>
          <a:p>
            <a:r>
              <a:rPr lang="en-US"/>
              <a:t>Parent- “Do as I do”</a:t>
            </a:r>
          </a:p>
          <a:p>
            <a:r>
              <a:rPr lang="en-US"/>
              <a:t>Child- “What shall I do?”</a:t>
            </a:r>
          </a:p>
          <a:p>
            <a:r>
              <a:rPr lang="en-US"/>
              <a:t>Adult- “I will be frank with you”</a:t>
            </a:r>
          </a:p>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r>
              <a:rPr lang="en-US"/>
              <a:t>	</a:t>
            </a:r>
          </a:p>
        </p:txBody>
      </p:sp>
      <p:sp>
        <p:nvSpPr>
          <p:cNvPr id="5122" name="Oval 2"/>
          <p:cNvSpPr>
            <a:spLocks noChangeArrowheads="1"/>
          </p:cNvSpPr>
          <p:nvPr/>
        </p:nvSpPr>
        <p:spPr bwMode="auto">
          <a:xfrm>
            <a:off x="2057400" y="1524000"/>
            <a:ext cx="5029200" cy="3810000"/>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5123" name="Line 3"/>
          <p:cNvSpPr>
            <a:spLocks noChangeShapeType="1"/>
          </p:cNvSpPr>
          <p:nvPr/>
        </p:nvSpPr>
        <p:spPr bwMode="auto">
          <a:xfrm flipH="1">
            <a:off x="4572000" y="1524000"/>
            <a:ext cx="0" cy="3810000"/>
          </a:xfrm>
          <a:prstGeom prst="line">
            <a:avLst/>
          </a:prstGeom>
          <a:noFill/>
          <a:ln w="9525">
            <a:solidFill>
              <a:schemeClr val="tx1"/>
            </a:solidFill>
            <a:round/>
            <a:headEnd/>
            <a:tailEnd/>
          </a:ln>
          <a:effectLst/>
        </p:spPr>
        <p:txBody>
          <a:bodyPr/>
          <a:lstStyle/>
          <a:p>
            <a:endParaRPr lang="en-US"/>
          </a:p>
        </p:txBody>
      </p:sp>
      <p:sp>
        <p:nvSpPr>
          <p:cNvPr id="5125" name="Line 5"/>
          <p:cNvSpPr>
            <a:spLocks noChangeShapeType="1"/>
          </p:cNvSpPr>
          <p:nvPr/>
        </p:nvSpPr>
        <p:spPr bwMode="auto">
          <a:xfrm>
            <a:off x="1371600" y="3581400"/>
            <a:ext cx="609600" cy="0"/>
          </a:xfrm>
          <a:prstGeom prst="line">
            <a:avLst/>
          </a:prstGeom>
          <a:noFill/>
          <a:ln w="9525">
            <a:solidFill>
              <a:schemeClr val="tx1"/>
            </a:solidFill>
            <a:round/>
            <a:headEnd/>
            <a:tailEnd type="triangle" w="med" len="med"/>
          </a:ln>
          <a:effectLst/>
        </p:spPr>
        <p:txBody>
          <a:bodyPr/>
          <a:lstStyle/>
          <a:p>
            <a:endParaRPr lang="en-US"/>
          </a:p>
        </p:txBody>
      </p:sp>
      <p:sp>
        <p:nvSpPr>
          <p:cNvPr id="5126" name="Text Box 6"/>
          <p:cNvSpPr txBox="1">
            <a:spLocks noChangeArrowheads="1"/>
          </p:cNvSpPr>
          <p:nvPr/>
        </p:nvSpPr>
        <p:spPr bwMode="auto">
          <a:xfrm>
            <a:off x="152400" y="3352800"/>
            <a:ext cx="1219200" cy="366713"/>
          </a:xfrm>
          <a:prstGeom prst="rect">
            <a:avLst/>
          </a:prstGeom>
          <a:noFill/>
          <a:ln w="9525">
            <a:noFill/>
            <a:miter lim="800000"/>
            <a:headEnd/>
            <a:tailEnd/>
          </a:ln>
          <a:effectLst/>
        </p:spPr>
        <p:txBody>
          <a:bodyPr>
            <a:spAutoFit/>
          </a:bodyPr>
          <a:lstStyle/>
          <a:p>
            <a:pPr>
              <a:spcBef>
                <a:spcPct val="50000"/>
              </a:spcBef>
            </a:pPr>
            <a:endParaRPr lang="en-US" sz="1800"/>
          </a:p>
        </p:txBody>
      </p:sp>
      <p:sp>
        <p:nvSpPr>
          <p:cNvPr id="5127" name="Text Box 7"/>
          <p:cNvSpPr txBox="1">
            <a:spLocks noChangeArrowheads="1"/>
          </p:cNvSpPr>
          <p:nvPr/>
        </p:nvSpPr>
        <p:spPr bwMode="auto">
          <a:xfrm>
            <a:off x="0" y="3124200"/>
            <a:ext cx="1371600" cy="701675"/>
          </a:xfrm>
          <a:prstGeom prst="rect">
            <a:avLst/>
          </a:prstGeom>
          <a:noFill/>
          <a:ln w="9525">
            <a:noFill/>
            <a:miter lim="800000"/>
            <a:headEnd/>
            <a:tailEnd/>
          </a:ln>
          <a:effectLst/>
        </p:spPr>
        <p:txBody>
          <a:bodyPr>
            <a:spAutoFit/>
          </a:bodyPr>
          <a:lstStyle/>
          <a:p>
            <a:pPr algn="ctr">
              <a:spcBef>
                <a:spcPct val="50000"/>
              </a:spcBef>
            </a:pPr>
            <a:r>
              <a:rPr lang="en-US" sz="2000" b="1"/>
              <a:t>Nurturing Parent</a:t>
            </a:r>
          </a:p>
        </p:txBody>
      </p:sp>
      <p:sp>
        <p:nvSpPr>
          <p:cNvPr id="5128" name="Line 8"/>
          <p:cNvSpPr>
            <a:spLocks noChangeShapeType="1"/>
          </p:cNvSpPr>
          <p:nvPr/>
        </p:nvSpPr>
        <p:spPr bwMode="auto">
          <a:xfrm flipH="1">
            <a:off x="7239000" y="3505200"/>
            <a:ext cx="762000" cy="0"/>
          </a:xfrm>
          <a:prstGeom prst="line">
            <a:avLst/>
          </a:prstGeom>
          <a:noFill/>
          <a:ln w="9525">
            <a:solidFill>
              <a:schemeClr val="tx1"/>
            </a:solidFill>
            <a:round/>
            <a:headEnd/>
            <a:tailEnd type="triangle" w="med" len="med"/>
          </a:ln>
          <a:effectLst/>
        </p:spPr>
        <p:txBody>
          <a:bodyPr/>
          <a:lstStyle/>
          <a:p>
            <a:endParaRPr lang="en-US"/>
          </a:p>
        </p:txBody>
      </p:sp>
      <p:sp>
        <p:nvSpPr>
          <p:cNvPr id="5129" name="Text Box 9"/>
          <p:cNvSpPr txBox="1">
            <a:spLocks noChangeArrowheads="1"/>
          </p:cNvSpPr>
          <p:nvPr/>
        </p:nvSpPr>
        <p:spPr bwMode="auto">
          <a:xfrm>
            <a:off x="7696200" y="3124200"/>
            <a:ext cx="1600200" cy="701675"/>
          </a:xfrm>
          <a:prstGeom prst="rect">
            <a:avLst/>
          </a:prstGeom>
          <a:noFill/>
          <a:ln w="9525">
            <a:noFill/>
            <a:miter lim="800000"/>
            <a:headEnd/>
            <a:tailEnd/>
          </a:ln>
          <a:effectLst/>
        </p:spPr>
        <p:txBody>
          <a:bodyPr>
            <a:spAutoFit/>
          </a:bodyPr>
          <a:lstStyle/>
          <a:p>
            <a:pPr algn="ctr">
              <a:spcBef>
                <a:spcPct val="50000"/>
              </a:spcBef>
            </a:pPr>
            <a:r>
              <a:rPr lang="en-US" sz="2000" b="1"/>
              <a:t>Controlling Parent</a:t>
            </a:r>
          </a:p>
        </p:txBody>
      </p:sp>
      <p:sp>
        <p:nvSpPr>
          <p:cNvPr id="5130" name="Text Box 10"/>
          <p:cNvSpPr txBox="1">
            <a:spLocks noChangeArrowheads="1"/>
          </p:cNvSpPr>
          <p:nvPr/>
        </p:nvSpPr>
        <p:spPr bwMode="auto">
          <a:xfrm>
            <a:off x="381000" y="381000"/>
            <a:ext cx="8458200" cy="457200"/>
          </a:xfrm>
          <a:prstGeom prst="rect">
            <a:avLst/>
          </a:prstGeom>
          <a:noFill/>
          <a:ln w="9525">
            <a:noFill/>
            <a:miter lim="800000"/>
            <a:headEnd/>
            <a:tailEnd/>
          </a:ln>
          <a:effectLst/>
        </p:spPr>
        <p:txBody>
          <a:bodyPr>
            <a:spAutoFit/>
          </a:bodyPr>
          <a:lstStyle/>
          <a:p>
            <a:pPr algn="ctr">
              <a:spcBef>
                <a:spcPct val="50000"/>
              </a:spcBef>
            </a:pPr>
            <a:r>
              <a:rPr lang="en-US" sz="2400" b="1" u="sng"/>
              <a:t>The two levels of the Parent ego state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r>
              <a:rPr lang="en-US"/>
              <a:t>	</a:t>
            </a:r>
          </a:p>
        </p:txBody>
      </p:sp>
      <p:sp>
        <p:nvSpPr>
          <p:cNvPr id="4098" name="Oval 2"/>
          <p:cNvSpPr>
            <a:spLocks noChangeArrowheads="1"/>
          </p:cNvSpPr>
          <p:nvPr/>
        </p:nvSpPr>
        <p:spPr bwMode="auto">
          <a:xfrm>
            <a:off x="2209800" y="1295400"/>
            <a:ext cx="4800600" cy="3733800"/>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endParaRPr lang="en-US" sz="2800" b="1"/>
          </a:p>
          <a:p>
            <a:pPr algn="ctr"/>
            <a:r>
              <a:rPr lang="en-US" sz="2800" b="1"/>
              <a:t>A</a:t>
            </a:r>
          </a:p>
          <a:p>
            <a:pPr algn="ctr"/>
            <a:r>
              <a:rPr lang="en-US" sz="2800" b="1"/>
              <a:t>D</a:t>
            </a:r>
          </a:p>
          <a:p>
            <a:pPr algn="ctr"/>
            <a:r>
              <a:rPr lang="en-US" sz="2800" b="1"/>
              <a:t>A</a:t>
            </a:r>
          </a:p>
          <a:p>
            <a:pPr algn="ctr"/>
            <a:r>
              <a:rPr lang="en-US" sz="2800" b="1"/>
              <a:t>P</a:t>
            </a:r>
          </a:p>
          <a:p>
            <a:pPr algn="ctr"/>
            <a:r>
              <a:rPr lang="en-US" sz="2800" b="1"/>
              <a:t>T</a:t>
            </a:r>
          </a:p>
          <a:p>
            <a:pPr algn="ctr"/>
            <a:r>
              <a:rPr lang="en-US" sz="2800" b="1"/>
              <a:t>I</a:t>
            </a:r>
          </a:p>
          <a:p>
            <a:pPr algn="ctr"/>
            <a:r>
              <a:rPr lang="en-US" sz="2800" b="1"/>
              <a:t>V</a:t>
            </a:r>
          </a:p>
          <a:p>
            <a:pPr algn="ctr"/>
            <a:r>
              <a:rPr lang="en-US" sz="2800" b="1"/>
              <a:t>E</a:t>
            </a:r>
          </a:p>
          <a:p>
            <a:pPr algn="ctr"/>
            <a:endParaRPr lang="en-US" sz="2800" b="1"/>
          </a:p>
        </p:txBody>
      </p:sp>
      <p:sp>
        <p:nvSpPr>
          <p:cNvPr id="4099" name="Line 3"/>
          <p:cNvSpPr>
            <a:spLocks noChangeShapeType="1"/>
          </p:cNvSpPr>
          <p:nvPr/>
        </p:nvSpPr>
        <p:spPr bwMode="auto">
          <a:xfrm>
            <a:off x="3962400" y="1371600"/>
            <a:ext cx="0" cy="3581400"/>
          </a:xfrm>
          <a:prstGeom prst="line">
            <a:avLst/>
          </a:prstGeom>
          <a:noFill/>
          <a:ln w="9525">
            <a:solidFill>
              <a:schemeClr val="tx1"/>
            </a:solidFill>
            <a:round/>
            <a:headEnd/>
            <a:tailEnd/>
          </a:ln>
          <a:effectLst/>
        </p:spPr>
        <p:txBody>
          <a:bodyPr/>
          <a:lstStyle/>
          <a:p>
            <a:endParaRPr lang="en-US"/>
          </a:p>
        </p:txBody>
      </p:sp>
      <p:sp>
        <p:nvSpPr>
          <p:cNvPr id="4102" name="Line 6"/>
          <p:cNvSpPr>
            <a:spLocks noChangeShapeType="1"/>
          </p:cNvSpPr>
          <p:nvPr/>
        </p:nvSpPr>
        <p:spPr bwMode="auto">
          <a:xfrm flipH="1">
            <a:off x="5486400" y="1447800"/>
            <a:ext cx="0" cy="3429000"/>
          </a:xfrm>
          <a:prstGeom prst="line">
            <a:avLst/>
          </a:prstGeom>
          <a:noFill/>
          <a:ln w="9525">
            <a:solidFill>
              <a:schemeClr val="tx1"/>
            </a:solidFill>
            <a:round/>
            <a:headEnd/>
            <a:tailEnd/>
          </a:ln>
          <a:effectLst/>
        </p:spPr>
        <p:txBody>
          <a:bodyPr/>
          <a:lstStyle/>
          <a:p>
            <a:endParaRPr lang="en-US"/>
          </a:p>
        </p:txBody>
      </p:sp>
      <p:sp>
        <p:nvSpPr>
          <p:cNvPr id="4103" name="Line 7"/>
          <p:cNvSpPr>
            <a:spLocks noChangeShapeType="1"/>
          </p:cNvSpPr>
          <p:nvPr/>
        </p:nvSpPr>
        <p:spPr bwMode="auto">
          <a:xfrm>
            <a:off x="1066800" y="3200400"/>
            <a:ext cx="990600" cy="0"/>
          </a:xfrm>
          <a:prstGeom prst="line">
            <a:avLst/>
          </a:prstGeom>
          <a:noFill/>
          <a:ln w="9525">
            <a:solidFill>
              <a:schemeClr val="tx1"/>
            </a:solidFill>
            <a:round/>
            <a:headEnd/>
            <a:tailEnd type="triangle" w="med" len="med"/>
          </a:ln>
          <a:effectLst/>
        </p:spPr>
        <p:txBody>
          <a:bodyPr/>
          <a:lstStyle/>
          <a:p>
            <a:endParaRPr lang="en-US"/>
          </a:p>
        </p:txBody>
      </p:sp>
      <p:sp>
        <p:nvSpPr>
          <p:cNvPr id="4104" name="Text Box 8"/>
          <p:cNvSpPr txBox="1">
            <a:spLocks noChangeArrowheads="1"/>
          </p:cNvSpPr>
          <p:nvPr/>
        </p:nvSpPr>
        <p:spPr bwMode="auto">
          <a:xfrm>
            <a:off x="0" y="2895600"/>
            <a:ext cx="1066800" cy="701675"/>
          </a:xfrm>
          <a:prstGeom prst="rect">
            <a:avLst/>
          </a:prstGeom>
          <a:noFill/>
          <a:ln w="9525">
            <a:noFill/>
            <a:miter lim="800000"/>
            <a:headEnd/>
            <a:tailEnd/>
          </a:ln>
          <a:effectLst/>
        </p:spPr>
        <p:txBody>
          <a:bodyPr>
            <a:spAutoFit/>
          </a:bodyPr>
          <a:lstStyle/>
          <a:p>
            <a:pPr algn="ctr">
              <a:spcBef>
                <a:spcPct val="50000"/>
              </a:spcBef>
            </a:pPr>
            <a:r>
              <a:rPr lang="en-US" sz="2000" b="1"/>
              <a:t>Natural Child</a:t>
            </a:r>
          </a:p>
        </p:txBody>
      </p:sp>
      <p:sp>
        <p:nvSpPr>
          <p:cNvPr id="4106" name="Line 10"/>
          <p:cNvSpPr>
            <a:spLocks noChangeShapeType="1"/>
          </p:cNvSpPr>
          <p:nvPr/>
        </p:nvSpPr>
        <p:spPr bwMode="auto">
          <a:xfrm flipH="1">
            <a:off x="7086600" y="3124200"/>
            <a:ext cx="685800" cy="0"/>
          </a:xfrm>
          <a:prstGeom prst="line">
            <a:avLst/>
          </a:prstGeom>
          <a:noFill/>
          <a:ln w="9525">
            <a:solidFill>
              <a:schemeClr val="tx1"/>
            </a:solidFill>
            <a:round/>
            <a:headEnd/>
            <a:tailEnd type="triangle" w="med" len="med"/>
          </a:ln>
          <a:effectLst/>
        </p:spPr>
        <p:txBody>
          <a:bodyPr/>
          <a:lstStyle/>
          <a:p>
            <a:endParaRPr lang="en-US"/>
          </a:p>
        </p:txBody>
      </p:sp>
      <p:sp>
        <p:nvSpPr>
          <p:cNvPr id="4107" name="Text Box 11"/>
          <p:cNvSpPr txBox="1">
            <a:spLocks noChangeArrowheads="1"/>
          </p:cNvSpPr>
          <p:nvPr/>
        </p:nvSpPr>
        <p:spPr bwMode="auto">
          <a:xfrm>
            <a:off x="7620000" y="2819400"/>
            <a:ext cx="1524000" cy="701675"/>
          </a:xfrm>
          <a:prstGeom prst="rect">
            <a:avLst/>
          </a:prstGeom>
          <a:noFill/>
          <a:ln w="9525">
            <a:noFill/>
            <a:miter lim="800000"/>
            <a:headEnd/>
            <a:tailEnd/>
          </a:ln>
          <a:effectLst/>
        </p:spPr>
        <p:txBody>
          <a:bodyPr>
            <a:spAutoFit/>
          </a:bodyPr>
          <a:lstStyle/>
          <a:p>
            <a:pPr algn="ctr">
              <a:spcBef>
                <a:spcPct val="50000"/>
              </a:spcBef>
            </a:pPr>
            <a:r>
              <a:rPr lang="en-US" sz="2000" b="1"/>
              <a:t>Rebellious Child</a:t>
            </a:r>
          </a:p>
        </p:txBody>
      </p:sp>
      <p:sp>
        <p:nvSpPr>
          <p:cNvPr id="4108" name="Text Box 12"/>
          <p:cNvSpPr txBox="1">
            <a:spLocks noChangeArrowheads="1"/>
          </p:cNvSpPr>
          <p:nvPr/>
        </p:nvSpPr>
        <p:spPr bwMode="auto">
          <a:xfrm>
            <a:off x="685800" y="381000"/>
            <a:ext cx="8001000" cy="457200"/>
          </a:xfrm>
          <a:prstGeom prst="rect">
            <a:avLst/>
          </a:prstGeom>
          <a:noFill/>
          <a:ln w="9525">
            <a:noFill/>
            <a:miter lim="800000"/>
            <a:headEnd/>
            <a:tailEnd/>
          </a:ln>
          <a:effectLst/>
        </p:spPr>
        <p:txBody>
          <a:bodyPr>
            <a:spAutoFit/>
          </a:bodyPr>
          <a:lstStyle/>
          <a:p>
            <a:pPr algn="ctr">
              <a:spcBef>
                <a:spcPct val="50000"/>
              </a:spcBef>
            </a:pPr>
            <a:r>
              <a:rPr lang="en-US" sz="2400" b="1" u="sng"/>
              <a:t>The Three levels of the Child ego state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600200" y="476250"/>
            <a:ext cx="6858000" cy="1296988"/>
          </a:xfrm>
        </p:spPr>
        <p:txBody>
          <a:bodyPr/>
          <a:lstStyle/>
          <a:p>
            <a:r>
              <a:rPr lang="hu-HU" sz="3600" b="1" dirty="0"/>
              <a:t>STROKES</a:t>
            </a:r>
          </a:p>
        </p:txBody>
      </p:sp>
      <p:sp>
        <p:nvSpPr>
          <p:cNvPr id="101379" name="Rectangle 3"/>
          <p:cNvSpPr>
            <a:spLocks noGrp="1" noChangeArrowheads="1"/>
          </p:cNvSpPr>
          <p:nvPr>
            <p:ph type="body" idx="1"/>
          </p:nvPr>
        </p:nvSpPr>
        <p:spPr>
          <a:xfrm>
            <a:off x="684213" y="1700213"/>
            <a:ext cx="7772400" cy="4114800"/>
          </a:xfrm>
        </p:spPr>
        <p:txBody>
          <a:bodyPr/>
          <a:lstStyle/>
          <a:p>
            <a:pPr>
              <a:buFontTx/>
              <a:buNone/>
            </a:pPr>
            <a:r>
              <a:rPr lang="hu-HU" sz="2800" b="1" dirty="0"/>
              <a:t>We communicate with other people by giving</a:t>
            </a:r>
          </a:p>
          <a:p>
            <a:pPr>
              <a:buFontTx/>
              <a:buNone/>
            </a:pPr>
            <a:r>
              <a:rPr lang="hu-HU" sz="2800" b="1" u="sng" dirty="0"/>
              <a:t>strokes</a:t>
            </a:r>
            <a:r>
              <a:rPr lang="hu-HU" sz="2800" b="1" dirty="0"/>
              <a:t>.</a:t>
            </a:r>
          </a:p>
          <a:p>
            <a:pPr>
              <a:buFontTx/>
              <a:buNone/>
            </a:pPr>
            <a:r>
              <a:rPr lang="hu-HU" sz="2800" b="1" dirty="0"/>
              <a:t>A  </a:t>
            </a:r>
            <a:r>
              <a:rPr lang="hu-HU" sz="2800" b="1" u="sng" dirty="0"/>
              <a:t>stroke</a:t>
            </a:r>
            <a:r>
              <a:rPr lang="hu-HU" sz="2800" b="1" dirty="0"/>
              <a:t> is the basic unit of communication.</a:t>
            </a:r>
          </a:p>
          <a:p>
            <a:pPr>
              <a:buFontTx/>
              <a:buNone/>
            </a:pPr>
            <a:r>
              <a:rPr lang="hu-HU" sz="2800" b="1" dirty="0"/>
              <a:t>A stroke can be:	a.) positive</a:t>
            </a:r>
          </a:p>
          <a:p>
            <a:pPr>
              <a:buFontTx/>
              <a:buNone/>
            </a:pPr>
            <a:r>
              <a:rPr lang="hu-HU" sz="2800" b="1" dirty="0"/>
              <a:t>				b.) negative</a:t>
            </a:r>
          </a:p>
          <a:p>
            <a:pPr>
              <a:buFontTx/>
              <a:buNone/>
            </a:pPr>
            <a:r>
              <a:rPr lang="hu-HU" sz="2800" b="1" dirty="0"/>
              <a:t>				c.) conditional</a:t>
            </a:r>
          </a:p>
          <a:p>
            <a:pPr>
              <a:buFontTx/>
              <a:buNone/>
            </a:pPr>
            <a:r>
              <a:rPr lang="hu-HU" sz="2800" b="1" dirty="0"/>
              <a:t>				d.)unconditional</a:t>
            </a:r>
            <a:endParaRPr lang="hu-HU" sz="2800" b="1" u="sng" dirty="0"/>
          </a:p>
          <a:p>
            <a:pPr>
              <a:buFontTx/>
              <a:buNone/>
            </a:pPr>
            <a:r>
              <a:rPr lang="hu-HU" sz="2800" b="1" dirty="0"/>
              <a:t>Strokes are fundamental units of social action.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523999" y="549275"/>
            <a:ext cx="6932613" cy="1163638"/>
          </a:xfrm>
        </p:spPr>
        <p:txBody>
          <a:bodyPr/>
          <a:lstStyle/>
          <a:p>
            <a:r>
              <a:rPr lang="hu-HU" sz="3600" b="1" dirty="0"/>
              <a:t>TRANSACTIONS</a:t>
            </a:r>
          </a:p>
        </p:txBody>
      </p:sp>
      <p:sp>
        <p:nvSpPr>
          <p:cNvPr id="102403" name="Rectangle 3"/>
          <p:cNvSpPr>
            <a:spLocks noGrp="1" noChangeArrowheads="1"/>
          </p:cNvSpPr>
          <p:nvPr>
            <p:ph type="body" idx="1"/>
          </p:nvPr>
        </p:nvSpPr>
        <p:spPr>
          <a:xfrm>
            <a:off x="684213" y="1773238"/>
            <a:ext cx="7772400" cy="4114800"/>
          </a:xfrm>
        </p:spPr>
        <p:txBody>
          <a:bodyPr/>
          <a:lstStyle/>
          <a:p>
            <a:pPr>
              <a:buFontTx/>
              <a:buNone/>
            </a:pPr>
            <a:r>
              <a:rPr lang="hu-HU" sz="2800" b="1"/>
              <a:t>An exchange of strokes between two people is the </a:t>
            </a:r>
          </a:p>
          <a:p>
            <a:pPr>
              <a:buFontTx/>
              <a:buNone/>
            </a:pPr>
            <a:r>
              <a:rPr lang="hu-HU" sz="2800" b="1"/>
              <a:t>basic transaction  of human communication.</a:t>
            </a:r>
          </a:p>
          <a:p>
            <a:pPr>
              <a:buFontTx/>
              <a:buNone/>
            </a:pPr>
            <a:r>
              <a:rPr lang="hu-HU" sz="2800" b="1" u="sng"/>
              <a:t>Transaction</a:t>
            </a:r>
            <a:r>
              <a:rPr lang="hu-HU" sz="2800" b="1"/>
              <a:t> is the fundamental unit of social </a:t>
            </a:r>
          </a:p>
          <a:p>
            <a:pPr>
              <a:buFontTx/>
              <a:buNone/>
            </a:pPr>
            <a:r>
              <a:rPr lang="hu-HU" sz="2800" b="1"/>
              <a:t>intercourse. </a:t>
            </a:r>
          </a:p>
          <a:p>
            <a:pPr>
              <a:buFontTx/>
              <a:buNone/>
            </a:pPr>
            <a:r>
              <a:rPr lang="hu-HU" sz="2800" b="1"/>
              <a:t>Transactions can be:</a:t>
            </a:r>
          </a:p>
          <a:p>
            <a:pPr>
              <a:buFontTx/>
              <a:buNone/>
            </a:pPr>
            <a:r>
              <a:rPr lang="hu-HU" sz="2800" b="1"/>
              <a:t>				a./ complementary</a:t>
            </a:r>
          </a:p>
          <a:p>
            <a:pPr>
              <a:buFontTx/>
              <a:buNone/>
            </a:pPr>
            <a:r>
              <a:rPr lang="hu-HU" sz="2800" b="1"/>
              <a:t>				b./ crossed</a:t>
            </a:r>
          </a:p>
          <a:p>
            <a:pPr>
              <a:buFontTx/>
              <a:buNone/>
            </a:pPr>
            <a:r>
              <a:rPr lang="hu-HU" sz="2800" b="1"/>
              <a:t>				c./ ulterior	 -   games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t>Characteristics of Ego States</a:t>
            </a:r>
            <a:endParaRPr lang="en-US"/>
          </a:p>
        </p:txBody>
      </p:sp>
      <p:sp>
        <p:nvSpPr>
          <p:cNvPr id="7171" name="Rectangle 3"/>
          <p:cNvSpPr>
            <a:spLocks noGrp="1" noChangeArrowheads="1"/>
          </p:cNvSpPr>
          <p:nvPr>
            <p:ph type="body" idx="1"/>
          </p:nvPr>
        </p:nvSpPr>
        <p:spPr/>
        <p:txBody>
          <a:bodyPr/>
          <a:lstStyle/>
          <a:p>
            <a:r>
              <a:rPr lang="en-GB" dirty="0"/>
              <a:t>Each </a:t>
            </a:r>
            <a:r>
              <a:rPr lang="en-GB" dirty="0">
                <a:solidFill>
                  <a:srgbClr val="FF0000"/>
                </a:solidFill>
              </a:rPr>
              <a:t>ego state</a:t>
            </a:r>
            <a:r>
              <a:rPr lang="en-GB" dirty="0"/>
              <a:t> has particular verbal and non-verbal characteristics, which can be observed, if you are watching people.</a:t>
            </a:r>
          </a:p>
          <a:p>
            <a:r>
              <a:rPr lang="en-GB" dirty="0"/>
              <a:t>Each </a:t>
            </a:r>
            <a:r>
              <a:rPr lang="en-GB" dirty="0">
                <a:solidFill>
                  <a:srgbClr val="FF0000"/>
                </a:solidFill>
              </a:rPr>
              <a:t>ego state</a:t>
            </a:r>
            <a:r>
              <a:rPr lang="en-GB" dirty="0"/>
              <a:t> has a positive and negative aspect</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676399" y="404813"/>
            <a:ext cx="7021513" cy="1143000"/>
          </a:xfrm>
        </p:spPr>
        <p:txBody>
          <a:bodyPr>
            <a:normAutofit fontScale="90000"/>
          </a:bodyPr>
          <a:lstStyle/>
          <a:p>
            <a:r>
              <a:rPr lang="en-GB" sz="3200" dirty="0"/>
              <a:t/>
            </a:r>
            <a:br>
              <a:rPr lang="en-GB" sz="3200" dirty="0"/>
            </a:br>
            <a:r>
              <a:rPr lang="en-GB" sz="3200" dirty="0"/>
              <a:t>Look at the sentences below and match the </a:t>
            </a:r>
            <a:r>
              <a:rPr lang="en-GB" sz="3200" dirty="0">
                <a:solidFill>
                  <a:srgbClr val="FF0000"/>
                </a:solidFill>
              </a:rPr>
              <a:t>ego state</a:t>
            </a:r>
            <a:r>
              <a:rPr lang="en-GB" sz="3200" dirty="0"/>
              <a:t> to the sentence.</a:t>
            </a:r>
            <a:r>
              <a:rPr lang="en-US" sz="3200" dirty="0"/>
              <a:t/>
            </a:r>
            <a:br>
              <a:rPr lang="en-US" sz="3200" dirty="0"/>
            </a:br>
            <a:endParaRPr lang="en-US" sz="3200" dirty="0"/>
          </a:p>
        </p:txBody>
      </p:sp>
      <p:sp>
        <p:nvSpPr>
          <p:cNvPr id="9219" name="Rectangle 3"/>
          <p:cNvSpPr>
            <a:spLocks noGrp="1" noChangeArrowheads="1"/>
          </p:cNvSpPr>
          <p:nvPr>
            <p:ph type="body" idx="1"/>
          </p:nvPr>
        </p:nvSpPr>
        <p:spPr>
          <a:xfrm>
            <a:off x="457200" y="1600200"/>
            <a:ext cx="3970338" cy="4525963"/>
          </a:xfrm>
        </p:spPr>
        <p:txBody>
          <a:bodyPr/>
          <a:lstStyle/>
          <a:p>
            <a:pPr marL="457200" indent="-457200">
              <a:lnSpc>
                <a:spcPct val="80000"/>
              </a:lnSpc>
              <a:buFontTx/>
              <a:buAutoNum type="arabicPeriod"/>
            </a:pPr>
            <a:r>
              <a:rPr lang="en-GB" sz="2400"/>
              <a:t>It’s not my fault my drink got spilt on your new carpet</a:t>
            </a:r>
          </a:p>
          <a:p>
            <a:pPr marL="457200" indent="-457200">
              <a:lnSpc>
                <a:spcPct val="80000"/>
              </a:lnSpc>
              <a:buFontTx/>
              <a:buAutoNum type="arabicPeriod"/>
            </a:pPr>
            <a:r>
              <a:rPr lang="en-GB" sz="2400"/>
              <a:t>I wonder what might have caused that accident</a:t>
            </a:r>
          </a:p>
          <a:p>
            <a:pPr marL="457200" indent="-457200">
              <a:lnSpc>
                <a:spcPct val="80000"/>
              </a:lnSpc>
              <a:buFontTx/>
              <a:buAutoNum type="arabicPeriod"/>
            </a:pPr>
            <a:r>
              <a:rPr lang="en-GB" sz="2400"/>
              <a:t>For goodness sake, clean up that mess.</a:t>
            </a:r>
          </a:p>
          <a:p>
            <a:pPr marL="457200" indent="-457200">
              <a:lnSpc>
                <a:spcPct val="80000"/>
              </a:lnSpc>
              <a:buFontTx/>
              <a:buAutoNum type="arabicPeriod"/>
            </a:pPr>
            <a:r>
              <a:rPr lang="en-GB" sz="2400"/>
              <a:t>Shall we clean up the mess together with a wet cloth?</a:t>
            </a:r>
          </a:p>
          <a:p>
            <a:pPr marL="457200" indent="-457200">
              <a:lnSpc>
                <a:spcPct val="80000"/>
              </a:lnSpc>
              <a:buFontTx/>
              <a:buAutoNum type="arabicPeriod"/>
            </a:pPr>
            <a:r>
              <a:rPr lang="en-GB" sz="2400"/>
              <a:t>I refuse to get involved in this incident.</a:t>
            </a:r>
            <a:endParaRPr lang="en-US" sz="2400"/>
          </a:p>
        </p:txBody>
      </p:sp>
      <p:grpSp>
        <p:nvGrpSpPr>
          <p:cNvPr id="2" name="Group 4"/>
          <p:cNvGrpSpPr>
            <a:grpSpLocks/>
          </p:cNvGrpSpPr>
          <p:nvPr/>
        </p:nvGrpSpPr>
        <p:grpSpPr bwMode="auto">
          <a:xfrm>
            <a:off x="6443663" y="1844675"/>
            <a:ext cx="2160587" cy="1728788"/>
            <a:chOff x="3560" y="1979"/>
            <a:chExt cx="1736" cy="1451"/>
          </a:xfrm>
        </p:grpSpPr>
        <p:grpSp>
          <p:nvGrpSpPr>
            <p:cNvPr id="3" name="Group 5"/>
            <p:cNvGrpSpPr>
              <a:grpSpLocks/>
            </p:cNvGrpSpPr>
            <p:nvPr/>
          </p:nvGrpSpPr>
          <p:grpSpPr bwMode="auto">
            <a:xfrm>
              <a:off x="3560" y="2251"/>
              <a:ext cx="1225" cy="1179"/>
              <a:chOff x="793" y="1434"/>
              <a:chExt cx="1170" cy="1093"/>
            </a:xfrm>
          </p:grpSpPr>
          <p:pic>
            <p:nvPicPr>
              <p:cNvPr id="9222" name="Picture 6" descr="MCDD00109_0000[1]"/>
              <p:cNvPicPr>
                <a:picLocks noChangeAspect="1" noChangeArrowheads="1"/>
              </p:cNvPicPr>
              <p:nvPr/>
            </p:nvPicPr>
            <p:blipFill>
              <a:blip r:embed="rId3" cstate="print"/>
              <a:srcRect/>
              <a:stretch>
                <a:fillRect/>
              </a:stretch>
            </p:blipFill>
            <p:spPr bwMode="auto">
              <a:xfrm>
                <a:off x="793" y="1434"/>
                <a:ext cx="1170" cy="1093"/>
              </a:xfrm>
              <a:prstGeom prst="rect">
                <a:avLst/>
              </a:prstGeom>
              <a:noFill/>
            </p:spPr>
          </p:pic>
          <p:sp>
            <p:nvSpPr>
              <p:cNvPr id="9223" name="Text Box 7"/>
              <p:cNvSpPr txBox="1">
                <a:spLocks noChangeArrowheads="1"/>
              </p:cNvSpPr>
              <p:nvPr/>
            </p:nvSpPr>
            <p:spPr bwMode="auto">
              <a:xfrm>
                <a:off x="930" y="1842"/>
                <a:ext cx="907" cy="285"/>
              </a:xfrm>
              <a:prstGeom prst="rect">
                <a:avLst/>
              </a:prstGeom>
              <a:noFill/>
              <a:ln w="9525">
                <a:noFill/>
                <a:miter lim="800000"/>
                <a:headEnd/>
                <a:tailEnd/>
              </a:ln>
              <a:effectLst/>
            </p:spPr>
            <p:txBody>
              <a:bodyPr>
                <a:spAutoFit/>
              </a:bodyPr>
              <a:lstStyle/>
              <a:p>
                <a:pPr algn="ctr">
                  <a:spcBef>
                    <a:spcPct val="50000"/>
                  </a:spcBef>
                </a:pPr>
                <a:r>
                  <a:rPr lang="en-GB" b="1"/>
                  <a:t>CHILD</a:t>
                </a:r>
                <a:endParaRPr lang="en-US" b="1"/>
              </a:p>
            </p:txBody>
          </p:sp>
        </p:grpSp>
        <p:pic>
          <p:nvPicPr>
            <p:cNvPr id="9224" name="Picture 8" descr="MPj04157710000[1]"/>
            <p:cNvPicPr>
              <a:picLocks noChangeAspect="1" noChangeArrowheads="1"/>
            </p:cNvPicPr>
            <p:nvPr/>
          </p:nvPicPr>
          <p:blipFill>
            <a:blip r:embed="rId4" cstate="print"/>
            <a:srcRect/>
            <a:stretch>
              <a:fillRect/>
            </a:stretch>
          </p:blipFill>
          <p:spPr bwMode="auto">
            <a:xfrm>
              <a:off x="4286" y="1979"/>
              <a:ext cx="1010" cy="660"/>
            </a:xfrm>
            <a:prstGeom prst="rect">
              <a:avLst/>
            </a:prstGeom>
            <a:noFill/>
          </p:spPr>
        </p:pic>
      </p:grpSp>
      <p:grpSp>
        <p:nvGrpSpPr>
          <p:cNvPr id="4" name="Group 9"/>
          <p:cNvGrpSpPr>
            <a:grpSpLocks/>
          </p:cNvGrpSpPr>
          <p:nvPr/>
        </p:nvGrpSpPr>
        <p:grpSpPr bwMode="auto">
          <a:xfrm>
            <a:off x="4643438" y="2708275"/>
            <a:ext cx="1366837" cy="2520950"/>
            <a:chOff x="2200" y="1706"/>
            <a:chExt cx="1260" cy="2289"/>
          </a:xfrm>
        </p:grpSpPr>
        <p:pic>
          <p:nvPicPr>
            <p:cNvPr id="9226" name="Picture 10" descr="berne"/>
            <p:cNvPicPr>
              <a:picLocks noChangeAspect="1" noChangeArrowheads="1"/>
            </p:cNvPicPr>
            <p:nvPr/>
          </p:nvPicPr>
          <p:blipFill>
            <a:blip r:embed="rId5" cstate="print"/>
            <a:srcRect/>
            <a:stretch>
              <a:fillRect/>
            </a:stretch>
          </p:blipFill>
          <p:spPr bwMode="auto">
            <a:xfrm>
              <a:off x="2200" y="2704"/>
              <a:ext cx="1067" cy="1291"/>
            </a:xfrm>
            <a:prstGeom prst="rect">
              <a:avLst/>
            </a:prstGeom>
            <a:noFill/>
          </p:spPr>
        </p:pic>
        <p:grpSp>
          <p:nvGrpSpPr>
            <p:cNvPr id="5" name="Group 11"/>
            <p:cNvGrpSpPr>
              <a:grpSpLocks/>
            </p:cNvGrpSpPr>
            <p:nvPr/>
          </p:nvGrpSpPr>
          <p:grpSpPr bwMode="auto">
            <a:xfrm>
              <a:off x="2290" y="1706"/>
              <a:ext cx="1170" cy="1093"/>
              <a:chOff x="793" y="1434"/>
              <a:chExt cx="1170" cy="1093"/>
            </a:xfrm>
          </p:grpSpPr>
          <p:pic>
            <p:nvPicPr>
              <p:cNvPr id="9228" name="Picture 12" descr="MCDD00109_0000[1]"/>
              <p:cNvPicPr>
                <a:picLocks noChangeAspect="1" noChangeArrowheads="1"/>
              </p:cNvPicPr>
              <p:nvPr/>
            </p:nvPicPr>
            <p:blipFill>
              <a:blip r:embed="rId3" cstate="print"/>
              <a:srcRect/>
              <a:stretch>
                <a:fillRect/>
              </a:stretch>
            </p:blipFill>
            <p:spPr bwMode="auto">
              <a:xfrm>
                <a:off x="793" y="1434"/>
                <a:ext cx="1170" cy="1093"/>
              </a:xfrm>
              <a:prstGeom prst="rect">
                <a:avLst/>
              </a:prstGeom>
              <a:noFill/>
            </p:spPr>
          </p:pic>
          <p:sp>
            <p:nvSpPr>
              <p:cNvPr id="9229" name="Text Box 13"/>
              <p:cNvSpPr txBox="1">
                <a:spLocks noChangeArrowheads="1"/>
              </p:cNvSpPr>
              <p:nvPr/>
            </p:nvSpPr>
            <p:spPr bwMode="auto">
              <a:xfrm>
                <a:off x="931" y="1842"/>
                <a:ext cx="906" cy="333"/>
              </a:xfrm>
              <a:prstGeom prst="rect">
                <a:avLst/>
              </a:prstGeom>
              <a:noFill/>
              <a:ln w="9525">
                <a:noFill/>
                <a:miter lim="800000"/>
                <a:headEnd/>
                <a:tailEnd/>
              </a:ln>
              <a:effectLst/>
            </p:spPr>
            <p:txBody>
              <a:bodyPr>
                <a:spAutoFit/>
              </a:bodyPr>
              <a:lstStyle/>
              <a:p>
                <a:pPr algn="ctr">
                  <a:spcBef>
                    <a:spcPct val="50000"/>
                  </a:spcBef>
                </a:pPr>
                <a:r>
                  <a:rPr lang="en-GB" b="1"/>
                  <a:t>ADULT</a:t>
                </a:r>
                <a:endParaRPr lang="en-US" b="1"/>
              </a:p>
            </p:txBody>
          </p:sp>
        </p:grpSp>
      </p:grpSp>
      <p:sp>
        <p:nvSpPr>
          <p:cNvPr id="9230" name="Line 14"/>
          <p:cNvSpPr>
            <a:spLocks noChangeShapeType="1"/>
          </p:cNvSpPr>
          <p:nvPr/>
        </p:nvSpPr>
        <p:spPr bwMode="auto">
          <a:xfrm>
            <a:off x="4500563" y="1916113"/>
            <a:ext cx="2592387" cy="217487"/>
          </a:xfrm>
          <a:prstGeom prst="line">
            <a:avLst/>
          </a:prstGeom>
          <a:noFill/>
          <a:ln w="9525">
            <a:solidFill>
              <a:schemeClr val="tx1"/>
            </a:solidFill>
            <a:round/>
            <a:headEnd/>
            <a:tailEnd type="triangle" w="med" len="med"/>
          </a:ln>
          <a:effectLst/>
        </p:spPr>
        <p:txBody>
          <a:bodyPr/>
          <a:lstStyle/>
          <a:p>
            <a:endParaRPr lang="en-US"/>
          </a:p>
        </p:txBody>
      </p:sp>
      <p:sp>
        <p:nvSpPr>
          <p:cNvPr id="9231" name="Line 15"/>
          <p:cNvSpPr>
            <a:spLocks noChangeShapeType="1"/>
          </p:cNvSpPr>
          <p:nvPr/>
        </p:nvSpPr>
        <p:spPr bwMode="auto">
          <a:xfrm>
            <a:off x="3851275" y="2852738"/>
            <a:ext cx="936625" cy="647700"/>
          </a:xfrm>
          <a:prstGeom prst="line">
            <a:avLst/>
          </a:prstGeom>
          <a:noFill/>
          <a:ln w="9525">
            <a:solidFill>
              <a:schemeClr val="tx1"/>
            </a:solidFill>
            <a:round/>
            <a:headEnd/>
            <a:tailEnd type="triangle" w="med" len="med"/>
          </a:ln>
          <a:effectLst/>
        </p:spPr>
        <p:txBody>
          <a:bodyPr/>
          <a:lstStyle/>
          <a:p>
            <a:endParaRPr lang="en-US"/>
          </a:p>
        </p:txBody>
      </p:sp>
      <p:sp>
        <p:nvSpPr>
          <p:cNvPr id="9232" name="Line 16"/>
          <p:cNvSpPr>
            <a:spLocks noChangeShapeType="1"/>
          </p:cNvSpPr>
          <p:nvPr/>
        </p:nvSpPr>
        <p:spPr bwMode="auto">
          <a:xfrm>
            <a:off x="3851275" y="3860800"/>
            <a:ext cx="2736850" cy="1081088"/>
          </a:xfrm>
          <a:prstGeom prst="line">
            <a:avLst/>
          </a:prstGeom>
          <a:noFill/>
          <a:ln w="9525">
            <a:solidFill>
              <a:schemeClr val="tx1"/>
            </a:solidFill>
            <a:round/>
            <a:headEnd/>
            <a:tailEnd type="triangle" w="med" len="med"/>
          </a:ln>
          <a:effectLst/>
        </p:spPr>
        <p:txBody>
          <a:bodyPr/>
          <a:lstStyle/>
          <a:p>
            <a:endParaRPr lang="en-US"/>
          </a:p>
        </p:txBody>
      </p:sp>
      <p:sp>
        <p:nvSpPr>
          <p:cNvPr id="9233" name="Line 17"/>
          <p:cNvSpPr>
            <a:spLocks noChangeShapeType="1"/>
          </p:cNvSpPr>
          <p:nvPr/>
        </p:nvSpPr>
        <p:spPr bwMode="auto">
          <a:xfrm flipV="1">
            <a:off x="3995738" y="4437063"/>
            <a:ext cx="3240087" cy="144462"/>
          </a:xfrm>
          <a:prstGeom prst="line">
            <a:avLst/>
          </a:prstGeom>
          <a:noFill/>
          <a:ln w="9525">
            <a:solidFill>
              <a:schemeClr val="tx1"/>
            </a:solidFill>
            <a:round/>
            <a:headEnd/>
            <a:tailEnd type="triangle" w="med" len="med"/>
          </a:ln>
          <a:effectLst/>
        </p:spPr>
        <p:txBody>
          <a:bodyPr/>
          <a:lstStyle/>
          <a:p>
            <a:endParaRPr lang="en-US"/>
          </a:p>
        </p:txBody>
      </p:sp>
      <p:grpSp>
        <p:nvGrpSpPr>
          <p:cNvPr id="6" name="Group 18"/>
          <p:cNvGrpSpPr>
            <a:grpSpLocks/>
          </p:cNvGrpSpPr>
          <p:nvPr/>
        </p:nvGrpSpPr>
        <p:grpSpPr bwMode="auto">
          <a:xfrm>
            <a:off x="6443663" y="3933825"/>
            <a:ext cx="2455862" cy="2586038"/>
            <a:chOff x="4059" y="2478"/>
            <a:chExt cx="1547" cy="1629"/>
          </a:xfrm>
        </p:grpSpPr>
        <p:grpSp>
          <p:nvGrpSpPr>
            <p:cNvPr id="7" name="Group 19"/>
            <p:cNvGrpSpPr>
              <a:grpSpLocks/>
            </p:cNvGrpSpPr>
            <p:nvPr/>
          </p:nvGrpSpPr>
          <p:grpSpPr bwMode="auto">
            <a:xfrm>
              <a:off x="4513" y="2976"/>
              <a:ext cx="981" cy="1076"/>
              <a:chOff x="793" y="1434"/>
              <a:chExt cx="1170" cy="1093"/>
            </a:xfrm>
          </p:grpSpPr>
          <p:pic>
            <p:nvPicPr>
              <p:cNvPr id="9236" name="Picture 20" descr="MCDD00109_0000[1]"/>
              <p:cNvPicPr>
                <a:picLocks noChangeAspect="1" noChangeArrowheads="1"/>
              </p:cNvPicPr>
              <p:nvPr/>
            </p:nvPicPr>
            <p:blipFill>
              <a:blip r:embed="rId3" cstate="print"/>
              <a:srcRect/>
              <a:stretch>
                <a:fillRect/>
              </a:stretch>
            </p:blipFill>
            <p:spPr bwMode="auto">
              <a:xfrm>
                <a:off x="793" y="1434"/>
                <a:ext cx="1170" cy="1093"/>
              </a:xfrm>
              <a:prstGeom prst="rect">
                <a:avLst/>
              </a:prstGeom>
              <a:noFill/>
            </p:spPr>
          </p:pic>
          <p:sp>
            <p:nvSpPr>
              <p:cNvPr id="9237" name="Text Box 21"/>
              <p:cNvSpPr txBox="1">
                <a:spLocks noChangeArrowheads="1"/>
              </p:cNvSpPr>
              <p:nvPr/>
            </p:nvSpPr>
            <p:spPr bwMode="auto">
              <a:xfrm>
                <a:off x="931" y="1843"/>
                <a:ext cx="907" cy="235"/>
              </a:xfrm>
              <a:prstGeom prst="rect">
                <a:avLst/>
              </a:prstGeom>
              <a:noFill/>
              <a:ln w="9525">
                <a:noFill/>
                <a:miter lim="800000"/>
                <a:headEnd/>
                <a:tailEnd/>
              </a:ln>
              <a:effectLst/>
            </p:spPr>
            <p:txBody>
              <a:bodyPr>
                <a:spAutoFit/>
              </a:bodyPr>
              <a:lstStyle/>
              <a:p>
                <a:pPr algn="ctr">
                  <a:spcBef>
                    <a:spcPct val="50000"/>
                  </a:spcBef>
                </a:pPr>
                <a:r>
                  <a:rPr lang="en-GB" b="1"/>
                  <a:t>PARENT</a:t>
                </a:r>
                <a:endParaRPr lang="en-US" b="1"/>
              </a:p>
            </p:txBody>
          </p:sp>
        </p:grpSp>
        <p:pic>
          <p:nvPicPr>
            <p:cNvPr id="9238" name="Picture 22" descr="j0297551"/>
            <p:cNvPicPr>
              <a:picLocks noChangeAspect="1" noChangeArrowheads="1"/>
            </p:cNvPicPr>
            <p:nvPr/>
          </p:nvPicPr>
          <p:blipFill>
            <a:blip r:embed="rId6" cstate="print"/>
            <a:srcRect/>
            <a:stretch>
              <a:fillRect/>
            </a:stretch>
          </p:blipFill>
          <p:spPr bwMode="auto">
            <a:xfrm>
              <a:off x="4059" y="2976"/>
              <a:ext cx="631" cy="1131"/>
            </a:xfrm>
            <a:prstGeom prst="rect">
              <a:avLst/>
            </a:prstGeom>
            <a:noFill/>
          </p:spPr>
        </p:pic>
        <p:pic>
          <p:nvPicPr>
            <p:cNvPr id="9239" name="Picture 23" descr="MPj03997120000[1]"/>
            <p:cNvPicPr>
              <a:picLocks noChangeAspect="1" noChangeArrowheads="1"/>
            </p:cNvPicPr>
            <p:nvPr/>
          </p:nvPicPr>
          <p:blipFill>
            <a:blip r:embed="rId7" cstate="print"/>
            <a:srcRect/>
            <a:stretch>
              <a:fillRect/>
            </a:stretch>
          </p:blipFill>
          <p:spPr bwMode="auto">
            <a:xfrm>
              <a:off x="4604" y="2478"/>
              <a:ext cx="1002" cy="668"/>
            </a:xfrm>
            <a:prstGeom prst="rect">
              <a:avLst/>
            </a:prstGeom>
            <a:noFill/>
          </p:spPr>
        </p:pic>
      </p:grpSp>
      <p:sp>
        <p:nvSpPr>
          <p:cNvPr id="9240" name="Line 24"/>
          <p:cNvSpPr>
            <a:spLocks noChangeShapeType="1"/>
          </p:cNvSpPr>
          <p:nvPr/>
        </p:nvSpPr>
        <p:spPr bwMode="auto">
          <a:xfrm flipV="1">
            <a:off x="4211638" y="4005263"/>
            <a:ext cx="647700" cy="15113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30"/>
                                        </p:tgtEl>
                                        <p:attrNameLst>
                                          <p:attrName>style.visibility</p:attrName>
                                        </p:attrNameLst>
                                      </p:cBhvr>
                                      <p:to>
                                        <p:strVal val="visible"/>
                                      </p:to>
                                    </p:set>
                                    <p:anim calcmode="lin" valueType="num">
                                      <p:cBhvr additive="base">
                                        <p:cTn id="7" dur="2000" fill="hold"/>
                                        <p:tgtEl>
                                          <p:spTgt spid="9230"/>
                                        </p:tgtEl>
                                        <p:attrNameLst>
                                          <p:attrName>ppt_x</p:attrName>
                                        </p:attrNameLst>
                                      </p:cBhvr>
                                      <p:tavLst>
                                        <p:tav tm="0">
                                          <p:val>
                                            <p:strVal val="0-#ppt_w/2"/>
                                          </p:val>
                                        </p:tav>
                                        <p:tav tm="100000">
                                          <p:val>
                                            <p:strVal val="#ppt_x"/>
                                          </p:val>
                                        </p:tav>
                                      </p:tavLst>
                                    </p:anim>
                                    <p:anim calcmode="lin" valueType="num">
                                      <p:cBhvr additive="base">
                                        <p:cTn id="8" dur="2000" fill="hold"/>
                                        <p:tgtEl>
                                          <p:spTgt spid="923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31"/>
                                        </p:tgtEl>
                                        <p:attrNameLst>
                                          <p:attrName>style.visibility</p:attrName>
                                        </p:attrNameLst>
                                      </p:cBhvr>
                                      <p:to>
                                        <p:strVal val="visible"/>
                                      </p:to>
                                    </p:set>
                                    <p:anim calcmode="lin" valueType="num">
                                      <p:cBhvr additive="base">
                                        <p:cTn id="13" dur="2000" fill="hold"/>
                                        <p:tgtEl>
                                          <p:spTgt spid="9231"/>
                                        </p:tgtEl>
                                        <p:attrNameLst>
                                          <p:attrName>ppt_x</p:attrName>
                                        </p:attrNameLst>
                                      </p:cBhvr>
                                      <p:tavLst>
                                        <p:tav tm="0">
                                          <p:val>
                                            <p:strVal val="0-#ppt_w/2"/>
                                          </p:val>
                                        </p:tav>
                                        <p:tav tm="100000">
                                          <p:val>
                                            <p:strVal val="#ppt_x"/>
                                          </p:val>
                                        </p:tav>
                                      </p:tavLst>
                                    </p:anim>
                                    <p:anim calcmode="lin" valueType="num">
                                      <p:cBhvr additive="base">
                                        <p:cTn id="14" dur="2000" fill="hold"/>
                                        <p:tgtEl>
                                          <p:spTgt spid="923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32"/>
                                        </p:tgtEl>
                                        <p:attrNameLst>
                                          <p:attrName>style.visibility</p:attrName>
                                        </p:attrNameLst>
                                      </p:cBhvr>
                                      <p:to>
                                        <p:strVal val="visible"/>
                                      </p:to>
                                    </p:set>
                                    <p:anim calcmode="lin" valueType="num">
                                      <p:cBhvr additive="base">
                                        <p:cTn id="19" dur="2000" fill="hold"/>
                                        <p:tgtEl>
                                          <p:spTgt spid="9232"/>
                                        </p:tgtEl>
                                        <p:attrNameLst>
                                          <p:attrName>ppt_x</p:attrName>
                                        </p:attrNameLst>
                                      </p:cBhvr>
                                      <p:tavLst>
                                        <p:tav tm="0">
                                          <p:val>
                                            <p:strVal val="0-#ppt_w/2"/>
                                          </p:val>
                                        </p:tav>
                                        <p:tav tm="100000">
                                          <p:val>
                                            <p:strVal val="#ppt_x"/>
                                          </p:val>
                                        </p:tav>
                                      </p:tavLst>
                                    </p:anim>
                                    <p:anim calcmode="lin" valueType="num">
                                      <p:cBhvr additive="base">
                                        <p:cTn id="20" dur="2000" fill="hold"/>
                                        <p:tgtEl>
                                          <p:spTgt spid="923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33"/>
                                        </p:tgtEl>
                                        <p:attrNameLst>
                                          <p:attrName>style.visibility</p:attrName>
                                        </p:attrNameLst>
                                      </p:cBhvr>
                                      <p:to>
                                        <p:strVal val="visible"/>
                                      </p:to>
                                    </p:set>
                                    <p:anim calcmode="lin" valueType="num">
                                      <p:cBhvr additive="base">
                                        <p:cTn id="25" dur="2000" fill="hold"/>
                                        <p:tgtEl>
                                          <p:spTgt spid="9233"/>
                                        </p:tgtEl>
                                        <p:attrNameLst>
                                          <p:attrName>ppt_x</p:attrName>
                                        </p:attrNameLst>
                                      </p:cBhvr>
                                      <p:tavLst>
                                        <p:tav tm="0">
                                          <p:val>
                                            <p:strVal val="0-#ppt_w/2"/>
                                          </p:val>
                                        </p:tav>
                                        <p:tav tm="100000">
                                          <p:val>
                                            <p:strVal val="#ppt_x"/>
                                          </p:val>
                                        </p:tav>
                                      </p:tavLst>
                                    </p:anim>
                                    <p:anim calcmode="lin" valueType="num">
                                      <p:cBhvr additive="base">
                                        <p:cTn id="26" dur="2000" fill="hold"/>
                                        <p:tgtEl>
                                          <p:spTgt spid="923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40"/>
                                        </p:tgtEl>
                                        <p:attrNameLst>
                                          <p:attrName>style.visibility</p:attrName>
                                        </p:attrNameLst>
                                      </p:cBhvr>
                                      <p:to>
                                        <p:strVal val="visible"/>
                                      </p:to>
                                    </p:set>
                                    <p:anim calcmode="lin" valueType="num">
                                      <p:cBhvr additive="base">
                                        <p:cTn id="31" dur="2000" fill="hold"/>
                                        <p:tgtEl>
                                          <p:spTgt spid="9240"/>
                                        </p:tgtEl>
                                        <p:attrNameLst>
                                          <p:attrName>ppt_x</p:attrName>
                                        </p:attrNameLst>
                                      </p:cBhvr>
                                      <p:tavLst>
                                        <p:tav tm="0">
                                          <p:val>
                                            <p:strVal val="0-#ppt_w/2"/>
                                          </p:val>
                                        </p:tav>
                                        <p:tav tm="100000">
                                          <p:val>
                                            <p:strVal val="#ppt_x"/>
                                          </p:val>
                                        </p:tav>
                                      </p:tavLst>
                                    </p:anim>
                                    <p:anim calcmode="lin" valueType="num">
                                      <p:cBhvr additive="base">
                                        <p:cTn id="32" dur="2000" fill="hold"/>
                                        <p:tgtEl>
                                          <p:spTgt spid="92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0" grpId="0" animBg="1"/>
      <p:bldP spid="9231" grpId="0" animBg="1"/>
      <p:bldP spid="9232" grpId="0" animBg="1"/>
      <p:bldP spid="9233" grpId="0" animBg="1"/>
      <p:bldP spid="92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14600" y="381000"/>
            <a:ext cx="6629400" cy="2514600"/>
          </a:xfrm>
        </p:spPr>
        <p:txBody>
          <a:bodyPr/>
          <a:lstStyle/>
          <a:p>
            <a:r>
              <a:rPr lang="en-GB" sz="4000" b="1" i="0" dirty="0" smtClean="0"/>
              <a:t>TRANSACTIONAL ANALYSIS</a:t>
            </a:r>
            <a:br>
              <a:rPr lang="en-GB" sz="4000" b="1" i="0" dirty="0" smtClean="0"/>
            </a:br>
            <a:r>
              <a:rPr lang="en-GB" sz="4000" b="1" i="0" dirty="0" smtClean="0"/>
              <a:t/>
            </a:r>
            <a:br>
              <a:rPr lang="en-GB" sz="4000" b="1" i="0" dirty="0" smtClean="0"/>
            </a:br>
            <a:r>
              <a:rPr lang="en-GB" dirty="0" smtClean="0"/>
              <a:t>by </a:t>
            </a:r>
            <a:r>
              <a:rPr lang="en-US" dirty="0" smtClean="0"/>
              <a:t>Eric Berne :</a:t>
            </a:r>
            <a:br>
              <a:rPr lang="en-US" dirty="0" smtClean="0"/>
            </a:br>
            <a:r>
              <a:rPr lang="en-US" dirty="0" smtClean="0"/>
              <a:t> </a:t>
            </a:r>
            <a:r>
              <a:rPr lang="en-US" u="sng" dirty="0" smtClean="0"/>
              <a:t>Games People Play</a:t>
            </a:r>
            <a:r>
              <a:rPr lang="en-US" dirty="0" smtClean="0"/>
              <a:t> </a:t>
            </a:r>
            <a:br>
              <a:rPr lang="en-US" dirty="0" smtClean="0"/>
            </a:br>
            <a:endParaRPr lang="en-GB" sz="4000" b="1" dirty="0"/>
          </a:p>
        </p:txBody>
      </p:sp>
      <p:sp>
        <p:nvSpPr>
          <p:cNvPr id="2051" name="Rectangle 3"/>
          <p:cNvSpPr>
            <a:spLocks noGrp="1" noChangeArrowheads="1"/>
          </p:cNvSpPr>
          <p:nvPr>
            <p:ph type="subTitle" idx="1"/>
          </p:nvPr>
        </p:nvSpPr>
        <p:spPr>
          <a:xfrm>
            <a:off x="1371600" y="3733800"/>
            <a:ext cx="7772400" cy="3124200"/>
          </a:xfrm>
        </p:spPr>
        <p:txBody>
          <a:bodyPr>
            <a:normAutofit/>
          </a:bodyPr>
          <a:lstStyle/>
          <a:p>
            <a:pPr>
              <a:lnSpc>
                <a:spcPct val="80000"/>
              </a:lnSpc>
            </a:pPr>
            <a:r>
              <a:rPr lang="en-GB" sz="3600" b="1" dirty="0" smtClean="0"/>
              <a:t>SELF AWARENESS - A JOURNEY</a:t>
            </a:r>
          </a:p>
          <a:p>
            <a:pPr>
              <a:lnSpc>
                <a:spcPct val="80000"/>
              </a:lnSpc>
            </a:pPr>
            <a:endParaRPr lang="en-GB" sz="2000" dirty="0"/>
          </a:p>
          <a:p>
            <a:pPr>
              <a:lnSpc>
                <a:spcPct val="80000"/>
              </a:lnSpc>
            </a:pPr>
            <a:endParaRPr lang="en-GB" sz="2000" dirty="0"/>
          </a:p>
          <a:p>
            <a:pPr>
              <a:lnSpc>
                <a:spcPct val="80000"/>
              </a:lnSpc>
            </a:pPr>
            <a:endParaRPr lang="en-GB" sz="2000" dirty="0"/>
          </a:p>
          <a:p>
            <a:pPr>
              <a:lnSpc>
                <a:spcPct val="80000"/>
              </a:lnSpc>
            </a:pPr>
            <a:endParaRPr lang="en-GB" sz="2000" dirty="0"/>
          </a:p>
          <a:p>
            <a:pPr>
              <a:lnSpc>
                <a:spcPct val="80000"/>
              </a:lnSpc>
            </a:pPr>
            <a:endParaRPr lang="en-GB" sz="2000" dirty="0"/>
          </a:p>
          <a:p>
            <a:pPr algn="r">
              <a:lnSpc>
                <a:spcPct val="80000"/>
              </a:lnSpc>
            </a:pPr>
            <a:r>
              <a:rPr lang="en-GB" sz="1600" b="1" i="1" dirty="0" err="1">
                <a:solidFill>
                  <a:srgbClr val="003366"/>
                </a:solidFill>
                <a:latin typeface="Bookman Old Style" pitchFamily="18" charset="0"/>
              </a:rPr>
              <a:t>disha</a:t>
            </a:r>
            <a:endParaRPr lang="en-GB" sz="2000"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Ego states</a:t>
            </a:r>
            <a:endParaRPr lang="en-US" dirty="0"/>
          </a:p>
        </p:txBody>
      </p:sp>
      <p:sp>
        <p:nvSpPr>
          <p:cNvPr id="3" name="Content Placeholder 2"/>
          <p:cNvSpPr>
            <a:spLocks noGrp="1"/>
          </p:cNvSpPr>
          <p:nvPr>
            <p:ph idx="1"/>
          </p:nvPr>
        </p:nvSpPr>
        <p:spPr/>
        <p:txBody>
          <a:bodyPr/>
          <a:lstStyle/>
          <a:p>
            <a:r>
              <a:rPr lang="en-US" dirty="0" smtClean="0"/>
              <a:t>While the above ego states are present in all of us simultaneously, only one of these will be in command at any given moment in time. Furthermore, the states do not depend on the individual's age and each presents positive and negative aspects.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Shift in Ego States</a:t>
            </a:r>
          </a:p>
        </p:txBody>
      </p:sp>
      <p:sp>
        <p:nvSpPr>
          <p:cNvPr id="12291" name="Rectangle 3"/>
          <p:cNvSpPr>
            <a:spLocks noGrp="1" noChangeArrowheads="1"/>
          </p:cNvSpPr>
          <p:nvPr>
            <p:ph type="body" idx="1"/>
          </p:nvPr>
        </p:nvSpPr>
        <p:spPr/>
        <p:txBody>
          <a:bodyPr/>
          <a:lstStyle/>
          <a:p>
            <a:r>
              <a:rPr lang="en-US" dirty="0"/>
              <a:t>Parent- “Why don’t you prepare a </a:t>
            </a:r>
            <a:r>
              <a:rPr lang="en-US" dirty="0" smtClean="0"/>
              <a:t>time-plan to handle your things properly?”</a:t>
            </a:r>
            <a:endParaRPr lang="en-US" dirty="0"/>
          </a:p>
          <a:p>
            <a:r>
              <a:rPr lang="en-US" dirty="0"/>
              <a:t>Child- “What is the point when one cannot follow it?” – Becomes an Adult.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Transactional Analysis</a:t>
            </a:r>
          </a:p>
        </p:txBody>
      </p:sp>
      <p:sp>
        <p:nvSpPr>
          <p:cNvPr id="2051" name="Rectangle 3"/>
          <p:cNvSpPr>
            <a:spLocks noGrp="1" noChangeArrowheads="1"/>
          </p:cNvSpPr>
          <p:nvPr>
            <p:ph type="body" idx="1"/>
          </p:nvPr>
        </p:nvSpPr>
        <p:spPr/>
        <p:txBody>
          <a:bodyPr/>
          <a:lstStyle/>
          <a:p>
            <a:r>
              <a:rPr lang="en-US"/>
              <a:t>Three Basic Concepts: Parent, Adult and Child</a:t>
            </a:r>
          </a:p>
          <a:p>
            <a:r>
              <a:rPr lang="en-US"/>
              <a:t>Transactions: Among P, A and C</a:t>
            </a:r>
          </a:p>
          <a:p>
            <a:r>
              <a:rPr lang="en-US"/>
              <a:t>P    &lt; -- &gt;   P</a:t>
            </a:r>
          </a:p>
          <a:p>
            <a:r>
              <a:rPr lang="en-US"/>
              <a:t>A   &lt; -- &gt;   A</a:t>
            </a:r>
          </a:p>
          <a:p>
            <a:r>
              <a:rPr lang="en-US"/>
              <a:t>C   &lt; -- &gt;   C</a:t>
            </a:r>
          </a:p>
          <a:p>
            <a:r>
              <a:rPr lang="en-US"/>
              <a:t>There are 9 possible transactions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Transactional Analysis</a:t>
            </a:r>
          </a:p>
        </p:txBody>
      </p:sp>
      <p:sp>
        <p:nvSpPr>
          <p:cNvPr id="6147" name="Rectangle 3"/>
          <p:cNvSpPr>
            <a:spLocks noGrp="1" noChangeArrowheads="1"/>
          </p:cNvSpPr>
          <p:nvPr>
            <p:ph type="body" idx="1"/>
          </p:nvPr>
        </p:nvSpPr>
        <p:spPr/>
        <p:txBody>
          <a:bodyPr/>
          <a:lstStyle/>
          <a:p>
            <a:pPr>
              <a:buFontTx/>
              <a:buNone/>
            </a:pPr>
            <a:r>
              <a:rPr lang="en-US"/>
              <a:t>Structural analysis – </a:t>
            </a:r>
          </a:p>
          <a:p>
            <a:r>
              <a:rPr lang="en-US"/>
              <a:t>Natural child – spontaneous, impulsive, feeling oriented, self-centered &amp; pleasure loving</a:t>
            </a:r>
          </a:p>
          <a:p>
            <a:r>
              <a:rPr lang="en-US"/>
              <a:t>Adaptive child – compliant, conforms to the wishes &amp; demands of parental figures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i="1" dirty="0" smtClean="0"/>
              <a:t>Natural Child</a:t>
            </a:r>
            <a:r>
              <a:rPr lang="en-US" dirty="0" smtClean="0"/>
              <a:t> behaves as a child would do naturally, bringing together creativity, intuition and curiosity. The </a:t>
            </a:r>
            <a:r>
              <a:rPr lang="en-US" i="1" dirty="0" smtClean="0"/>
              <a:t>Natural Child</a:t>
            </a:r>
            <a:r>
              <a:rPr lang="en-US" dirty="0" smtClean="0"/>
              <a:t> enjoys life, expressed itself freely its feelings of happiness, sadness, anger and fear depending on the situation, and is </a:t>
            </a:r>
            <a:r>
              <a:rPr lang="en-US" b="1" dirty="0" smtClean="0"/>
              <a:t>spontaneous</a:t>
            </a:r>
            <a:r>
              <a:rPr lang="en-US" dirty="0" smtClean="0"/>
              <a:t>. The </a:t>
            </a:r>
            <a:r>
              <a:rPr lang="en-US" i="1" dirty="0" smtClean="0"/>
              <a:t>Natural Child</a:t>
            </a:r>
            <a:r>
              <a:rPr lang="en-US" dirty="0" smtClean="0"/>
              <a:t> is the state which </a:t>
            </a:r>
            <a:r>
              <a:rPr lang="en-US" b="1" dirty="0" smtClean="0"/>
              <a:t>loves</a:t>
            </a:r>
            <a:r>
              <a:rPr lang="en-US" dirty="0" smtClean="0"/>
              <a:t>.</a:t>
            </a:r>
            <a:br>
              <a:rPr lang="en-US" dirty="0" smtClean="0"/>
            </a:br>
            <a:r>
              <a:rPr lang="en-US" dirty="0" smtClean="0"/>
              <a:t/>
            </a:r>
            <a:br>
              <a:rPr lang="en-US" dirty="0" smtClean="0"/>
            </a:br>
            <a:r>
              <a:rPr lang="en-US" dirty="0" smtClean="0"/>
              <a:t>The </a:t>
            </a:r>
            <a:r>
              <a:rPr lang="en-US" i="1" dirty="0" smtClean="0"/>
              <a:t>Adapted Child</a:t>
            </a:r>
            <a:r>
              <a:rPr lang="en-US" dirty="0" smtClean="0"/>
              <a:t> adapts its </a:t>
            </a:r>
            <a:r>
              <a:rPr lang="en-US" dirty="0" err="1" smtClean="0"/>
              <a:t>behaviour</a:t>
            </a:r>
            <a:r>
              <a:rPr lang="en-US" dirty="0" smtClean="0"/>
              <a:t> under the influence of its parents, behaving in the way that its parents would like it to, for example, with obedience or precociousness or perhaps also by showing reserve, by being vindictive or rebellious.</a:t>
            </a:r>
            <a:br>
              <a:rPr lang="en-US" dirty="0" smtClean="0"/>
            </a:br>
            <a:endParaRPr lang="en-US" dirty="0" smtClean="0"/>
          </a:p>
          <a:p>
            <a:r>
              <a:rPr lang="en-US" dirty="0" smtClean="0"/>
              <a:t>Rebellious Child</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a:t>
            </a:r>
            <a:endParaRPr lang="en-US" dirty="0"/>
          </a:p>
        </p:txBody>
      </p:sp>
      <p:sp>
        <p:nvSpPr>
          <p:cNvPr id="3" name="Content Placeholder 2"/>
          <p:cNvSpPr>
            <a:spLocks noGrp="1"/>
          </p:cNvSpPr>
          <p:nvPr>
            <p:ph idx="1"/>
          </p:nvPr>
        </p:nvSpPr>
        <p:spPr>
          <a:xfrm>
            <a:off x="228600" y="990600"/>
            <a:ext cx="8458200" cy="5257800"/>
          </a:xfrm>
        </p:spPr>
        <p:txBody>
          <a:bodyPr>
            <a:noAutofit/>
          </a:bodyPr>
          <a:lstStyle/>
          <a:p>
            <a:r>
              <a:rPr lang="en-US" sz="2400" b="1" dirty="0" smtClean="0"/>
              <a:t>People find me to be warm hearted and exuberant.</a:t>
            </a:r>
          </a:p>
          <a:p>
            <a:r>
              <a:rPr lang="en-US" sz="2400" dirty="0" smtClean="0"/>
              <a:t> </a:t>
            </a:r>
            <a:r>
              <a:rPr lang="en-US" sz="2400" b="1" dirty="0" smtClean="0"/>
              <a:t>Sometimes people find that I am inconsiderate.</a:t>
            </a:r>
          </a:p>
          <a:p>
            <a:r>
              <a:rPr lang="en-US" sz="2400" dirty="0" smtClean="0"/>
              <a:t> </a:t>
            </a:r>
            <a:r>
              <a:rPr lang="en-US" sz="2400" b="1" dirty="0" smtClean="0"/>
              <a:t>I enjoy speed, and whenever I get the chance I drive rather quickly.</a:t>
            </a:r>
          </a:p>
          <a:p>
            <a:r>
              <a:rPr lang="en-US" sz="2400" b="1" dirty="0" smtClean="0"/>
              <a:t>I have a tendency of getting angry and of becoming impatient more often than I like.</a:t>
            </a:r>
          </a:p>
          <a:p>
            <a:r>
              <a:rPr lang="en-US" sz="2400" dirty="0" smtClean="0"/>
              <a:t>  </a:t>
            </a:r>
            <a:r>
              <a:rPr lang="en-US" sz="2400" b="1" dirty="0" smtClean="0"/>
              <a:t>I enjoy eating and drinking and all too often I indulge beyond a reasonable limit.</a:t>
            </a:r>
          </a:p>
          <a:p>
            <a:r>
              <a:rPr lang="en-US" sz="2400" dirty="0" smtClean="0"/>
              <a:t> </a:t>
            </a:r>
            <a:r>
              <a:rPr lang="en-US" sz="2400" b="1" dirty="0" smtClean="0"/>
              <a:t>I am impatient with people who do not understand right away.</a:t>
            </a:r>
          </a:p>
          <a:p>
            <a:r>
              <a:rPr lang="en-US" sz="2400" dirty="0" smtClean="0"/>
              <a:t> </a:t>
            </a:r>
            <a:r>
              <a:rPr lang="en-US" sz="2400" b="1" dirty="0" smtClean="0"/>
              <a:t>I've got lots of friends and we regularly get together to have a good laugh.</a:t>
            </a:r>
          </a:p>
          <a:p>
            <a:r>
              <a:rPr lang="en-US" sz="2400" dirty="0" smtClean="0"/>
              <a:t> </a:t>
            </a:r>
            <a:r>
              <a:rPr lang="en-US" sz="2400" b="1" dirty="0" smtClean="0"/>
              <a:t>I know the right thing to say to make people feel at ease and to create an atmosphere of good </a:t>
            </a:r>
            <a:r>
              <a:rPr lang="en-US" sz="2400" b="1" dirty="0" err="1" smtClean="0"/>
              <a:t>humour</a:t>
            </a:r>
            <a:r>
              <a:rPr lang="en-US" sz="2400" b="1" dirty="0" smtClean="0"/>
              <a:t>.</a:t>
            </a:r>
          </a:p>
          <a:p>
            <a:pPr>
              <a:buNone/>
            </a:pPr>
            <a:endParaRPr lang="en-US" sz="2400" dirty="0" smtClean="0"/>
          </a:p>
          <a:p>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6934200" cy="1143000"/>
          </a:xfrm>
        </p:spPr>
        <p:txBody>
          <a:bodyPr>
            <a:normAutofit/>
          </a:bodyPr>
          <a:lstStyle/>
          <a:p>
            <a:r>
              <a:rPr lang="en-US" sz="3200" dirty="0" smtClean="0"/>
              <a:t>Adult ego state</a:t>
            </a:r>
            <a:endParaRPr lang="en-US" sz="3200" dirty="0"/>
          </a:p>
        </p:txBody>
      </p:sp>
      <p:sp>
        <p:nvSpPr>
          <p:cNvPr id="3" name="Content Placeholder 2"/>
          <p:cNvSpPr>
            <a:spLocks noGrp="1"/>
          </p:cNvSpPr>
          <p:nvPr>
            <p:ph idx="1"/>
          </p:nvPr>
        </p:nvSpPr>
        <p:spPr>
          <a:xfrm>
            <a:off x="0" y="990600"/>
            <a:ext cx="9144000" cy="5867400"/>
          </a:xfrm>
        </p:spPr>
        <p:txBody>
          <a:bodyPr>
            <a:noAutofit/>
          </a:bodyPr>
          <a:lstStyle/>
          <a:p>
            <a:pPr marL="514350" indent="-514350">
              <a:buFont typeface="+mj-lt"/>
              <a:buAutoNum type="arabicPeriod"/>
            </a:pPr>
            <a:r>
              <a:rPr lang="en-US" sz="2000" dirty="0" smtClean="0"/>
              <a:t> </a:t>
            </a:r>
            <a:r>
              <a:rPr lang="en-US" sz="2000" b="1" dirty="0" smtClean="0"/>
              <a:t>I have a habit of planning my work and my private life. This enables me to be relaxed and calm.</a:t>
            </a:r>
          </a:p>
          <a:p>
            <a:pPr marL="514350" indent="-514350">
              <a:buFont typeface="+mj-lt"/>
              <a:buAutoNum type="arabicPeriod"/>
            </a:pPr>
            <a:r>
              <a:rPr lang="en-US" sz="2000" dirty="0" smtClean="0"/>
              <a:t> </a:t>
            </a:r>
            <a:r>
              <a:rPr lang="en-US" sz="2000" b="1" dirty="0" smtClean="0"/>
              <a:t>When my ideas are challenged during discussions, I readily question some of my points of view.</a:t>
            </a:r>
          </a:p>
          <a:p>
            <a:pPr marL="514350" indent="-514350">
              <a:buFont typeface="+mj-lt"/>
              <a:buAutoNum type="arabicPeriod"/>
            </a:pPr>
            <a:r>
              <a:rPr lang="en-US" sz="2000" dirty="0" smtClean="0"/>
              <a:t> </a:t>
            </a:r>
            <a:r>
              <a:rPr lang="en-US" sz="2000" b="1" dirty="0" smtClean="0"/>
              <a:t>When I reflect on my life, I see that I have frequently changed my ideas and my points of view on fundamental issues.</a:t>
            </a:r>
          </a:p>
          <a:p>
            <a:pPr marL="514350" indent="-514350">
              <a:buFont typeface="+mj-lt"/>
              <a:buAutoNum type="arabicPeriod"/>
            </a:pPr>
            <a:r>
              <a:rPr lang="en-US" sz="2000" dirty="0" smtClean="0"/>
              <a:t> </a:t>
            </a:r>
            <a:r>
              <a:rPr lang="en-US" sz="2000" b="1" dirty="0" smtClean="0"/>
              <a:t>Although I do not always agree with my boss on quite a number of issues, I nonetheless get on very well with him.</a:t>
            </a:r>
          </a:p>
          <a:p>
            <a:pPr marL="514350" indent="-514350">
              <a:buFont typeface="+mj-lt"/>
              <a:buAutoNum type="arabicPeriod"/>
            </a:pPr>
            <a:r>
              <a:rPr lang="en-US" sz="2000" dirty="0" smtClean="0"/>
              <a:t>  </a:t>
            </a:r>
            <a:r>
              <a:rPr lang="en-US" sz="2000" b="1" dirty="0" smtClean="0"/>
              <a:t>At work, moral values and feelings are more important than many people believe.</a:t>
            </a:r>
          </a:p>
          <a:p>
            <a:pPr marL="514350" indent="-514350">
              <a:buFont typeface="+mj-lt"/>
              <a:buAutoNum type="arabicPeriod"/>
            </a:pPr>
            <a:r>
              <a:rPr lang="en-US" sz="2000" dirty="0" smtClean="0"/>
              <a:t>  </a:t>
            </a:r>
            <a:r>
              <a:rPr lang="en-US" sz="2000" b="1" dirty="0" smtClean="0"/>
              <a:t>I take part in a number of activities outside of work and have the feeling that I am not as bored as most people.</a:t>
            </a:r>
          </a:p>
          <a:p>
            <a:pPr marL="514350" indent="-514350">
              <a:buFont typeface="+mj-lt"/>
              <a:buAutoNum type="arabicPeriod"/>
            </a:pPr>
            <a:r>
              <a:rPr lang="en-US" sz="2000" b="1" dirty="0" smtClean="0"/>
              <a:t>I enjoy a happy life. I have built up and continue to build up a positive relationship with my spouse and my children.</a:t>
            </a:r>
          </a:p>
          <a:p>
            <a:pPr marL="514350" indent="-514350">
              <a:buNone/>
            </a:pP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Transactional Analysis</a:t>
            </a:r>
          </a:p>
        </p:txBody>
      </p:sp>
      <p:sp>
        <p:nvSpPr>
          <p:cNvPr id="7171" name="Rectangle 3"/>
          <p:cNvSpPr>
            <a:spLocks noGrp="1" noChangeArrowheads="1"/>
          </p:cNvSpPr>
          <p:nvPr>
            <p:ph type="body" idx="1"/>
          </p:nvPr>
        </p:nvSpPr>
        <p:spPr/>
        <p:txBody>
          <a:bodyPr>
            <a:normAutofit fontScale="92500" lnSpcReduction="10000"/>
          </a:bodyPr>
          <a:lstStyle/>
          <a:p>
            <a:r>
              <a:rPr lang="en-US" dirty="0"/>
              <a:t>Nurturing parent  - comforts, praises and helps </a:t>
            </a:r>
            <a:r>
              <a:rPr lang="en-US" dirty="0" smtClean="0"/>
              <a:t>others</a:t>
            </a:r>
          </a:p>
          <a:p>
            <a:r>
              <a:rPr lang="en-US" dirty="0" smtClean="0">
                <a:hlinkClick r:id="rId2"/>
              </a:rPr>
              <a:t>http://www.okcupid.com/quizzy/take</a:t>
            </a:r>
            <a:endParaRPr lang="en-US" dirty="0"/>
          </a:p>
          <a:p>
            <a:r>
              <a:rPr lang="en-US" dirty="0"/>
              <a:t>Critical parent – finds faults, displays prejudices, disapproves and prevents others from feeling good about themselves</a:t>
            </a:r>
          </a:p>
          <a:p>
            <a:r>
              <a:rPr lang="en-US" dirty="0"/>
              <a:t>A major goal is to figure out which ego state a person is </a:t>
            </a:r>
            <a:r>
              <a:rPr lang="en-US" dirty="0" smtClean="0"/>
              <a:t>using</a:t>
            </a:r>
          </a:p>
          <a:p>
            <a:r>
              <a:rPr lang="en-US" dirty="0" smtClean="0">
                <a:hlinkClick r:id="rId2"/>
              </a:rPr>
              <a:t>http://www.okcupid.com/quizzy/take</a:t>
            </a: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a:t>
            </a:r>
            <a:endParaRPr lang="en-US" dirty="0"/>
          </a:p>
        </p:txBody>
      </p:sp>
      <p:sp>
        <p:nvSpPr>
          <p:cNvPr id="3" name="Content Placeholder 2"/>
          <p:cNvSpPr>
            <a:spLocks noGrp="1"/>
          </p:cNvSpPr>
          <p:nvPr>
            <p:ph idx="1"/>
          </p:nvPr>
        </p:nvSpPr>
        <p:spPr>
          <a:xfrm>
            <a:off x="457200" y="1219200"/>
            <a:ext cx="8229600" cy="4525963"/>
          </a:xfrm>
        </p:spPr>
        <p:txBody>
          <a:bodyPr>
            <a:noAutofit/>
          </a:bodyPr>
          <a:lstStyle/>
          <a:p>
            <a:pPr>
              <a:buFont typeface="+mj-lt"/>
              <a:buAutoNum type="arabicPeriod"/>
            </a:pPr>
            <a:r>
              <a:rPr lang="en-US" sz="1400" b="1" dirty="0" smtClean="0"/>
              <a:t>My children mostly call me by my first name. Or other young children if you don't have any yourself.</a:t>
            </a:r>
          </a:p>
          <a:p>
            <a:pPr>
              <a:buFont typeface="+mj-lt"/>
              <a:buAutoNum type="arabicPeriod"/>
            </a:pPr>
            <a:r>
              <a:rPr lang="en-US" sz="1400" dirty="0" smtClean="0"/>
              <a:t> Mostly true  Mostly false</a:t>
            </a:r>
          </a:p>
          <a:p>
            <a:pPr>
              <a:buFont typeface="+mj-lt"/>
              <a:buAutoNum type="arabicPeriod"/>
            </a:pPr>
            <a:r>
              <a:rPr lang="en-US" sz="1400" b="1" dirty="0" smtClean="0"/>
              <a:t>I readily lend my belongings to others without worrying about whether or not they will be returned to me.</a:t>
            </a:r>
          </a:p>
          <a:p>
            <a:pPr>
              <a:buFont typeface="+mj-lt"/>
              <a:buAutoNum type="arabicPeriod"/>
            </a:pPr>
            <a:r>
              <a:rPr lang="en-US" sz="1400" dirty="0" smtClean="0"/>
              <a:t> Mostly true   Mostly false</a:t>
            </a:r>
          </a:p>
          <a:p>
            <a:pPr>
              <a:buFont typeface="+mj-lt"/>
              <a:buAutoNum type="arabicPeriod"/>
            </a:pPr>
            <a:r>
              <a:rPr lang="en-US" sz="1400" b="1" dirty="0" smtClean="0"/>
              <a:t>Family life is important to me and I like my spouse and my children.</a:t>
            </a:r>
          </a:p>
          <a:p>
            <a:pPr>
              <a:buFont typeface="+mj-lt"/>
              <a:buAutoNum type="arabicPeriod"/>
            </a:pPr>
            <a:r>
              <a:rPr lang="en-US" sz="1400" dirty="0" smtClean="0"/>
              <a:t> Mostly true   Mostly false</a:t>
            </a:r>
          </a:p>
          <a:p>
            <a:pPr>
              <a:buFont typeface="+mj-lt"/>
              <a:buAutoNum type="arabicPeriod"/>
            </a:pPr>
            <a:r>
              <a:rPr lang="en-US" sz="1400" b="1" dirty="0" smtClean="0"/>
              <a:t>I chose to do difficult and non-gratifying work myself.</a:t>
            </a:r>
          </a:p>
          <a:p>
            <a:pPr>
              <a:buFont typeface="+mj-lt"/>
              <a:buAutoNum type="arabicPeriod"/>
            </a:pPr>
            <a:r>
              <a:rPr lang="en-US" sz="1400" dirty="0" smtClean="0"/>
              <a:t> Mostly true  Mostly false</a:t>
            </a:r>
          </a:p>
          <a:p>
            <a:pPr>
              <a:buFont typeface="+mj-lt"/>
              <a:buAutoNum type="arabicPeriod"/>
            </a:pPr>
            <a:r>
              <a:rPr lang="en-US" sz="1400" b="1" dirty="0" smtClean="0"/>
              <a:t>When bringing up children, it is vital to base one's relationship with them on trust.</a:t>
            </a:r>
          </a:p>
          <a:p>
            <a:pPr>
              <a:buFont typeface="+mj-lt"/>
              <a:buAutoNum type="arabicPeriod"/>
            </a:pPr>
            <a:r>
              <a:rPr lang="en-US" sz="1400" dirty="0" smtClean="0"/>
              <a:t> Mostly true   Mostly false</a:t>
            </a:r>
          </a:p>
          <a:p>
            <a:pPr>
              <a:buFont typeface="+mj-lt"/>
              <a:buAutoNum type="arabicPeriod"/>
            </a:pPr>
            <a:r>
              <a:rPr lang="en-US" sz="1400" b="1" dirty="0" smtClean="0"/>
              <a:t>The real battle of today is the fight against poverty.</a:t>
            </a:r>
          </a:p>
          <a:p>
            <a:pPr>
              <a:buFont typeface="+mj-lt"/>
              <a:buAutoNum type="arabicPeriod"/>
            </a:pPr>
            <a:r>
              <a:rPr lang="en-US" sz="1400" dirty="0" smtClean="0"/>
              <a:t> Mostly true  Mostly false</a:t>
            </a:r>
          </a:p>
          <a:p>
            <a:pPr>
              <a:buFont typeface="+mj-lt"/>
              <a:buAutoNum type="arabicPeriod"/>
            </a:pPr>
            <a:r>
              <a:rPr lang="en-US" sz="1400" b="1" dirty="0" smtClean="0"/>
              <a:t>Whatever people say, children need us for a far longer period of time than we believe and one must be ready for this.</a:t>
            </a:r>
          </a:p>
          <a:p>
            <a:pPr>
              <a:buFont typeface="+mj-lt"/>
              <a:buAutoNum type="arabicPeriod"/>
            </a:pPr>
            <a:r>
              <a:rPr lang="en-US" sz="1400" dirty="0" smtClean="0"/>
              <a:t> Mostly true   Mostly false</a:t>
            </a:r>
          </a:p>
          <a:p>
            <a:pPr>
              <a:buFont typeface="+mj-lt"/>
              <a:buAutoNum type="arabicPeriod"/>
            </a:pPr>
            <a:r>
              <a:rPr lang="en-US" sz="1400" b="1" dirty="0" smtClean="0"/>
              <a:t>It is the done thing to sacrifice oneself for the happiness of one's children.</a:t>
            </a:r>
          </a:p>
          <a:p>
            <a:pPr>
              <a:buFont typeface="+mj-lt"/>
              <a:buAutoNum type="arabicPeriod"/>
            </a:pPr>
            <a:r>
              <a:rPr lang="en-US" sz="1400" dirty="0" smtClean="0"/>
              <a:t> Mostly true    Mostly false</a:t>
            </a:r>
          </a:p>
          <a:p>
            <a:pPr>
              <a:buFont typeface="+mj-lt"/>
              <a:buAutoNum type="arabicPeriod"/>
            </a:pPr>
            <a:r>
              <a:rPr lang="en-US" sz="1400" b="1" dirty="0" smtClean="0"/>
              <a:t>Things have to be changed and a more just and egalitarian society must be fought for.</a:t>
            </a:r>
          </a:p>
          <a:p>
            <a:pPr>
              <a:buFont typeface="+mj-lt"/>
              <a:buAutoNum type="arabicPeriod"/>
            </a:pPr>
            <a:r>
              <a:rPr lang="en-US" sz="1400" dirty="0" smtClean="0"/>
              <a:t> Mostly true   Mostly false</a:t>
            </a:r>
          </a:p>
          <a:p>
            <a:pPr>
              <a:buFont typeface="+mj-lt"/>
              <a:buAutoNum type="arabicPeriod"/>
            </a:pPr>
            <a:r>
              <a:rPr lang="en-US" sz="1400" b="1" dirty="0" smtClean="0"/>
              <a:t>I am more of the generous type. I like giving presents but I often spend too much.</a:t>
            </a:r>
          </a:p>
          <a:p>
            <a:pPr>
              <a:buFont typeface="+mj-lt"/>
              <a:buAutoNum type="arabicPeriod"/>
            </a:pPr>
            <a:r>
              <a:rPr lang="en-US" sz="1400" dirty="0" smtClean="0"/>
              <a:t> Mostly true    Mostly false</a:t>
            </a:r>
          </a:p>
          <a:p>
            <a:pPr>
              <a:buFont typeface="+mj-lt"/>
              <a:buAutoNum type="arabicPeriod"/>
            </a:pPr>
            <a:endParaRPr lang="en-US" sz="1400" dirty="0" smtClean="0"/>
          </a:p>
          <a:p>
            <a:pPr>
              <a:buFont typeface="+mj-lt"/>
              <a:buAutoNum type="arabicPeriod"/>
            </a:pPr>
            <a:endParaRPr lang="en-US" sz="1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a:t>
            </a:r>
            <a:endParaRPr lang="en-US" dirty="0"/>
          </a:p>
        </p:txBody>
      </p:sp>
      <p:sp>
        <p:nvSpPr>
          <p:cNvPr id="3" name="Content Placeholder 2"/>
          <p:cNvSpPr>
            <a:spLocks noGrp="1"/>
          </p:cNvSpPr>
          <p:nvPr>
            <p:ph idx="1"/>
          </p:nvPr>
        </p:nvSpPr>
        <p:spPr>
          <a:xfrm>
            <a:off x="381000" y="1295400"/>
            <a:ext cx="8229600" cy="4525963"/>
          </a:xfrm>
        </p:spPr>
        <p:txBody>
          <a:bodyPr>
            <a:noAutofit/>
          </a:bodyPr>
          <a:lstStyle/>
          <a:p>
            <a:pPr>
              <a:buFont typeface="+mj-lt"/>
              <a:buAutoNum type="arabicPeriod"/>
            </a:pPr>
            <a:r>
              <a:rPr lang="en-US" sz="2400" b="1" dirty="0" smtClean="0"/>
              <a:t>I like work that is done well, that is precise and is finished within the allocated time limit.</a:t>
            </a:r>
          </a:p>
          <a:p>
            <a:pPr>
              <a:buFont typeface="+mj-lt"/>
              <a:buAutoNum type="arabicPeriod"/>
            </a:pPr>
            <a:r>
              <a:rPr lang="en-US" sz="2400" dirty="0" smtClean="0"/>
              <a:t> </a:t>
            </a:r>
            <a:r>
              <a:rPr lang="en-US" sz="2400" b="1" dirty="0" smtClean="0"/>
              <a:t>Sincerity is fundamental to human relations. I am not afraid of telling others what I think.</a:t>
            </a:r>
          </a:p>
          <a:p>
            <a:pPr>
              <a:buFont typeface="+mj-lt"/>
              <a:buAutoNum type="arabicPeriod"/>
            </a:pPr>
            <a:r>
              <a:rPr lang="en-US" sz="2400" dirty="0" smtClean="0"/>
              <a:t> </a:t>
            </a:r>
            <a:r>
              <a:rPr lang="en-US" sz="2400" b="1" dirty="0" smtClean="0"/>
              <a:t>When faced with difficulties I do my duty.</a:t>
            </a:r>
          </a:p>
          <a:p>
            <a:pPr>
              <a:buFont typeface="+mj-lt"/>
              <a:buAutoNum type="arabicPeriod"/>
            </a:pPr>
            <a:r>
              <a:rPr lang="en-US" sz="2400" dirty="0" smtClean="0"/>
              <a:t> </a:t>
            </a:r>
            <a:r>
              <a:rPr lang="en-US" sz="2400" b="1" dirty="0" smtClean="0"/>
              <a:t>It is sad that certain forms of politeness and propriety are dying out.</a:t>
            </a:r>
          </a:p>
          <a:p>
            <a:pPr>
              <a:buFont typeface="+mj-lt"/>
              <a:buAutoNum type="arabicPeriod"/>
            </a:pPr>
            <a:r>
              <a:rPr lang="en-US" sz="2400" dirty="0" smtClean="0"/>
              <a:t> </a:t>
            </a:r>
            <a:r>
              <a:rPr lang="en-US" sz="2400" b="1" dirty="0" smtClean="0"/>
              <a:t>Before making a decision, every possible choice should be looked into.</a:t>
            </a:r>
          </a:p>
          <a:p>
            <a:pPr>
              <a:buFont typeface="+mj-lt"/>
              <a:buAutoNum type="arabicPeriod"/>
            </a:pPr>
            <a:r>
              <a:rPr lang="en-US" sz="2400" dirty="0" smtClean="0"/>
              <a:t> </a:t>
            </a:r>
            <a:r>
              <a:rPr lang="en-US" sz="2400" b="1" dirty="0" smtClean="0"/>
              <a:t>The greatest joys in life are to be had through self effort and by going beyond one's limits.</a:t>
            </a:r>
          </a:p>
          <a:p>
            <a:pPr>
              <a:buFont typeface="+mj-lt"/>
              <a:buAutoNum type="arabicPeriod"/>
            </a:pPr>
            <a:r>
              <a:rPr lang="en-US" sz="2400" dirty="0" smtClean="0"/>
              <a:t> </a:t>
            </a:r>
            <a:r>
              <a:rPr lang="en-US" sz="2400" b="1" dirty="0" smtClean="0"/>
              <a:t>Life takes on meaning when one fights for a righteous cause.</a:t>
            </a:r>
          </a:p>
          <a:p>
            <a:pPr>
              <a:buNone/>
            </a:pPr>
            <a:endParaRPr lang="en-US" sz="2400" dirty="0" smtClean="0"/>
          </a:p>
          <a:p>
            <a:pPr>
              <a:buFont typeface="+mj-lt"/>
              <a:buAutoNum type="arabicPeriod"/>
            </a:pPr>
            <a:endParaRPr lang="en-US" sz="2400" dirty="0" smtClean="0"/>
          </a:p>
          <a:p>
            <a:pPr>
              <a:buFont typeface="+mj-lt"/>
              <a:buAutoNum type="arabicPeriod"/>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4213" y="549275"/>
            <a:ext cx="7772400" cy="1163638"/>
          </a:xfrm>
        </p:spPr>
        <p:txBody>
          <a:bodyPr/>
          <a:lstStyle/>
          <a:p>
            <a:r>
              <a:rPr lang="hu-HU" sz="3200" b="1"/>
              <a:t>TRANSACTIONAL  ANALYSIS </a:t>
            </a:r>
            <a:r>
              <a:rPr lang="hu-HU" sz="2800" b="1"/>
              <a:t>definition</a:t>
            </a:r>
          </a:p>
        </p:txBody>
      </p:sp>
      <p:sp>
        <p:nvSpPr>
          <p:cNvPr id="120835" name="Rectangle 3"/>
          <p:cNvSpPr>
            <a:spLocks noGrp="1" noChangeArrowheads="1"/>
          </p:cNvSpPr>
          <p:nvPr>
            <p:ph type="body" idx="1"/>
          </p:nvPr>
        </p:nvSpPr>
        <p:spPr>
          <a:xfrm>
            <a:off x="684213" y="1773238"/>
            <a:ext cx="7772400" cy="4114800"/>
          </a:xfrm>
        </p:spPr>
        <p:txBody>
          <a:bodyPr/>
          <a:lstStyle/>
          <a:p>
            <a:pPr algn="ctr">
              <a:lnSpc>
                <a:spcPct val="90000"/>
              </a:lnSpc>
              <a:buFontTx/>
              <a:buNone/>
            </a:pPr>
            <a:r>
              <a:rPr lang="hu-HU" sz="2800" b="1"/>
              <a:t>TRANSACTIONAL  ANALYSIS (TA)</a:t>
            </a:r>
          </a:p>
          <a:p>
            <a:pPr algn="ctr">
              <a:lnSpc>
                <a:spcPct val="90000"/>
              </a:lnSpc>
              <a:buFontTx/>
              <a:buNone/>
            </a:pPr>
            <a:endParaRPr lang="hu-HU" sz="1800" b="1"/>
          </a:p>
          <a:p>
            <a:pPr>
              <a:lnSpc>
                <a:spcPct val="90000"/>
              </a:lnSpc>
            </a:pPr>
            <a:r>
              <a:rPr lang="hu-HU" sz="2800" b="1"/>
              <a:t>is a method of understanding communication between people;</a:t>
            </a:r>
          </a:p>
          <a:p>
            <a:pPr>
              <a:lnSpc>
                <a:spcPct val="90000"/>
              </a:lnSpc>
            </a:pPr>
            <a:r>
              <a:rPr lang="hu-HU" sz="2800" b="1"/>
              <a:t>T.A. is a system of analysing and understanding human relationships;</a:t>
            </a:r>
          </a:p>
          <a:p>
            <a:pPr>
              <a:lnSpc>
                <a:spcPct val="90000"/>
              </a:lnSpc>
            </a:pPr>
            <a:r>
              <a:rPr lang="hu-HU" sz="2800" b="1"/>
              <a:t>Transactional analysis was first developed by an American psychiatrist, Eric Berne, drawing on the theories of psychoanalyst Sigmund Freud.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Transactional Analysis</a:t>
            </a:r>
          </a:p>
        </p:txBody>
      </p:sp>
      <p:sp>
        <p:nvSpPr>
          <p:cNvPr id="8195" name="Rectangle 3"/>
          <p:cNvSpPr>
            <a:spLocks noGrp="1" noChangeArrowheads="1"/>
          </p:cNvSpPr>
          <p:nvPr>
            <p:ph type="body" idx="1"/>
          </p:nvPr>
        </p:nvSpPr>
        <p:spPr/>
        <p:txBody>
          <a:bodyPr/>
          <a:lstStyle/>
          <a:p>
            <a:pPr>
              <a:lnSpc>
                <a:spcPct val="90000"/>
              </a:lnSpc>
              <a:buFontTx/>
              <a:buNone/>
            </a:pPr>
            <a:r>
              <a:rPr lang="en-US"/>
              <a:t>Transactional analysis -  Transactions between people are seen as having 3 levels:</a:t>
            </a:r>
          </a:p>
          <a:p>
            <a:pPr>
              <a:lnSpc>
                <a:spcPct val="90000"/>
              </a:lnSpc>
            </a:pPr>
            <a:r>
              <a:rPr lang="en-US"/>
              <a:t>Complementary – both people are operating from the same ego state</a:t>
            </a:r>
          </a:p>
          <a:p>
            <a:pPr>
              <a:lnSpc>
                <a:spcPct val="90000"/>
              </a:lnSpc>
            </a:pPr>
            <a:r>
              <a:rPr lang="en-US"/>
              <a:t>Crossed – the other person reacts from an unexpected ego state</a:t>
            </a:r>
          </a:p>
          <a:p>
            <a:pPr>
              <a:lnSpc>
                <a:spcPct val="90000"/>
              </a:lnSpc>
            </a:pPr>
            <a:r>
              <a:rPr lang="en-US"/>
              <a:t>Ulterior – two ego states within the same person but one disguises the other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05000" y="476250"/>
            <a:ext cx="6781800" cy="649288"/>
          </a:xfrm>
        </p:spPr>
        <p:txBody>
          <a:bodyPr>
            <a:normAutofit fontScale="90000"/>
          </a:bodyPr>
          <a:lstStyle/>
          <a:p>
            <a:r>
              <a:rPr lang="en-GB" sz="4000" dirty="0"/>
              <a:t>Types of Transaction</a:t>
            </a:r>
            <a:endParaRPr lang="en-US" sz="4000" dirty="0"/>
          </a:p>
        </p:txBody>
      </p:sp>
      <p:sp>
        <p:nvSpPr>
          <p:cNvPr id="13315" name="Rectangle 3"/>
          <p:cNvSpPr>
            <a:spLocks noGrp="1" noChangeArrowheads="1"/>
          </p:cNvSpPr>
          <p:nvPr>
            <p:ph type="body" idx="1"/>
          </p:nvPr>
        </p:nvSpPr>
        <p:spPr>
          <a:xfrm>
            <a:off x="457200" y="1196975"/>
            <a:ext cx="8229600" cy="4929188"/>
          </a:xfrm>
        </p:spPr>
        <p:txBody>
          <a:bodyPr/>
          <a:lstStyle/>
          <a:p>
            <a:pPr>
              <a:buFontTx/>
              <a:buNone/>
            </a:pPr>
            <a:r>
              <a:rPr lang="en-GB" dirty="0">
                <a:solidFill>
                  <a:srgbClr val="FF0000"/>
                </a:solidFill>
              </a:rPr>
              <a:t>Complementary</a:t>
            </a:r>
            <a:r>
              <a:rPr lang="en-GB" dirty="0"/>
              <a:t> Transactions</a:t>
            </a:r>
          </a:p>
          <a:p>
            <a:pPr>
              <a:buFontTx/>
              <a:buNone/>
            </a:pPr>
            <a:endParaRPr lang="en-US" dirty="0"/>
          </a:p>
        </p:txBody>
      </p:sp>
      <p:grpSp>
        <p:nvGrpSpPr>
          <p:cNvPr id="2" name="Group 4"/>
          <p:cNvGrpSpPr>
            <a:grpSpLocks/>
          </p:cNvGrpSpPr>
          <p:nvPr/>
        </p:nvGrpSpPr>
        <p:grpSpPr bwMode="auto">
          <a:xfrm>
            <a:off x="1547813" y="1916113"/>
            <a:ext cx="865187" cy="2735262"/>
            <a:chOff x="657" y="2160"/>
            <a:chExt cx="545" cy="1723"/>
          </a:xfrm>
        </p:grpSpPr>
        <p:sp>
          <p:nvSpPr>
            <p:cNvPr id="13317" name="Oval 5"/>
            <p:cNvSpPr>
              <a:spLocks noChangeArrowheads="1"/>
            </p:cNvSpPr>
            <p:nvPr/>
          </p:nvSpPr>
          <p:spPr bwMode="auto">
            <a:xfrm>
              <a:off x="657" y="216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18" name="Oval 6"/>
            <p:cNvSpPr>
              <a:spLocks noChangeArrowheads="1"/>
            </p:cNvSpPr>
            <p:nvPr/>
          </p:nvSpPr>
          <p:spPr bwMode="auto">
            <a:xfrm>
              <a:off x="657" y="275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19" name="Oval 7"/>
            <p:cNvSpPr>
              <a:spLocks noChangeArrowheads="1"/>
            </p:cNvSpPr>
            <p:nvPr/>
          </p:nvSpPr>
          <p:spPr bwMode="auto">
            <a:xfrm>
              <a:off x="657" y="3339"/>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20" name="Text Box 8"/>
            <p:cNvSpPr txBox="1">
              <a:spLocks noChangeArrowheads="1"/>
            </p:cNvSpPr>
            <p:nvPr/>
          </p:nvSpPr>
          <p:spPr bwMode="auto">
            <a:xfrm>
              <a:off x="793" y="2296"/>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P</a:t>
              </a:r>
              <a:endParaRPr lang="en-US" sz="2800" b="1">
                <a:solidFill>
                  <a:srgbClr val="FF0000"/>
                </a:solidFill>
              </a:endParaRPr>
            </a:p>
          </p:txBody>
        </p:sp>
        <p:sp>
          <p:nvSpPr>
            <p:cNvPr id="13321" name="Text Box 9"/>
            <p:cNvSpPr txBox="1">
              <a:spLocks noChangeArrowheads="1"/>
            </p:cNvSpPr>
            <p:nvPr/>
          </p:nvSpPr>
          <p:spPr bwMode="auto">
            <a:xfrm>
              <a:off x="793" y="284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A</a:t>
              </a:r>
              <a:endParaRPr lang="en-US" sz="2800" b="1">
                <a:solidFill>
                  <a:srgbClr val="FF0000"/>
                </a:solidFill>
              </a:endParaRPr>
            </a:p>
          </p:txBody>
        </p:sp>
        <p:sp>
          <p:nvSpPr>
            <p:cNvPr id="13322" name="Text Box 10"/>
            <p:cNvSpPr txBox="1">
              <a:spLocks noChangeArrowheads="1"/>
            </p:cNvSpPr>
            <p:nvPr/>
          </p:nvSpPr>
          <p:spPr bwMode="auto">
            <a:xfrm>
              <a:off x="748" y="343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C</a:t>
              </a:r>
              <a:endParaRPr lang="en-US" sz="2800" b="1">
                <a:solidFill>
                  <a:srgbClr val="FF0000"/>
                </a:solidFill>
              </a:endParaRPr>
            </a:p>
          </p:txBody>
        </p:sp>
      </p:grpSp>
      <p:grpSp>
        <p:nvGrpSpPr>
          <p:cNvPr id="3" name="Group 11"/>
          <p:cNvGrpSpPr>
            <a:grpSpLocks/>
          </p:cNvGrpSpPr>
          <p:nvPr/>
        </p:nvGrpSpPr>
        <p:grpSpPr bwMode="auto">
          <a:xfrm>
            <a:off x="4572000" y="1916113"/>
            <a:ext cx="865188" cy="2735262"/>
            <a:chOff x="657" y="2160"/>
            <a:chExt cx="545" cy="1723"/>
          </a:xfrm>
        </p:grpSpPr>
        <p:sp>
          <p:nvSpPr>
            <p:cNvPr id="13324" name="Oval 12"/>
            <p:cNvSpPr>
              <a:spLocks noChangeArrowheads="1"/>
            </p:cNvSpPr>
            <p:nvPr/>
          </p:nvSpPr>
          <p:spPr bwMode="auto">
            <a:xfrm>
              <a:off x="657" y="216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25" name="Oval 13"/>
            <p:cNvSpPr>
              <a:spLocks noChangeArrowheads="1"/>
            </p:cNvSpPr>
            <p:nvPr/>
          </p:nvSpPr>
          <p:spPr bwMode="auto">
            <a:xfrm>
              <a:off x="657" y="275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26" name="Oval 14"/>
            <p:cNvSpPr>
              <a:spLocks noChangeArrowheads="1"/>
            </p:cNvSpPr>
            <p:nvPr/>
          </p:nvSpPr>
          <p:spPr bwMode="auto">
            <a:xfrm>
              <a:off x="657" y="3339"/>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27" name="Text Box 15"/>
            <p:cNvSpPr txBox="1">
              <a:spLocks noChangeArrowheads="1"/>
            </p:cNvSpPr>
            <p:nvPr/>
          </p:nvSpPr>
          <p:spPr bwMode="auto">
            <a:xfrm>
              <a:off x="793" y="2296"/>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P</a:t>
              </a:r>
              <a:endParaRPr lang="en-US" sz="2800" b="1">
                <a:solidFill>
                  <a:srgbClr val="FF0000"/>
                </a:solidFill>
              </a:endParaRPr>
            </a:p>
          </p:txBody>
        </p:sp>
        <p:sp>
          <p:nvSpPr>
            <p:cNvPr id="13328" name="Text Box 16"/>
            <p:cNvSpPr txBox="1">
              <a:spLocks noChangeArrowheads="1"/>
            </p:cNvSpPr>
            <p:nvPr/>
          </p:nvSpPr>
          <p:spPr bwMode="auto">
            <a:xfrm>
              <a:off x="793" y="284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A</a:t>
              </a:r>
              <a:endParaRPr lang="en-US" sz="2800" b="1">
                <a:solidFill>
                  <a:srgbClr val="FF0000"/>
                </a:solidFill>
              </a:endParaRPr>
            </a:p>
          </p:txBody>
        </p:sp>
        <p:sp>
          <p:nvSpPr>
            <p:cNvPr id="13329" name="Text Box 17"/>
            <p:cNvSpPr txBox="1">
              <a:spLocks noChangeArrowheads="1"/>
            </p:cNvSpPr>
            <p:nvPr/>
          </p:nvSpPr>
          <p:spPr bwMode="auto">
            <a:xfrm>
              <a:off x="748" y="343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C</a:t>
              </a:r>
              <a:endParaRPr lang="en-US" sz="2800" b="1">
                <a:solidFill>
                  <a:srgbClr val="FF0000"/>
                </a:solidFill>
              </a:endParaRPr>
            </a:p>
          </p:txBody>
        </p:sp>
      </p:grpSp>
      <p:sp>
        <p:nvSpPr>
          <p:cNvPr id="13330" name="Line 18"/>
          <p:cNvSpPr>
            <a:spLocks noChangeShapeType="1"/>
          </p:cNvSpPr>
          <p:nvPr/>
        </p:nvSpPr>
        <p:spPr bwMode="auto">
          <a:xfrm>
            <a:off x="2411413" y="2349500"/>
            <a:ext cx="2232025" cy="1727200"/>
          </a:xfrm>
          <a:prstGeom prst="line">
            <a:avLst/>
          </a:prstGeom>
          <a:noFill/>
          <a:ln w="19050">
            <a:solidFill>
              <a:schemeClr val="tx1"/>
            </a:solidFill>
            <a:round/>
            <a:headEnd/>
            <a:tailEnd type="triangle" w="lg" len="lg"/>
          </a:ln>
          <a:effectLst/>
        </p:spPr>
        <p:txBody>
          <a:bodyPr/>
          <a:lstStyle/>
          <a:p>
            <a:endParaRPr lang="en-US"/>
          </a:p>
        </p:txBody>
      </p:sp>
      <p:sp>
        <p:nvSpPr>
          <p:cNvPr id="13331" name="Text Box 19"/>
          <p:cNvSpPr txBox="1">
            <a:spLocks noChangeArrowheads="1"/>
          </p:cNvSpPr>
          <p:nvPr/>
        </p:nvSpPr>
        <p:spPr bwMode="auto">
          <a:xfrm>
            <a:off x="755650" y="5300663"/>
            <a:ext cx="2736850" cy="641350"/>
          </a:xfrm>
          <a:prstGeom prst="rect">
            <a:avLst/>
          </a:prstGeom>
          <a:noFill/>
          <a:ln w="9525">
            <a:noFill/>
            <a:miter lim="800000"/>
            <a:headEnd/>
            <a:tailEnd/>
          </a:ln>
          <a:effectLst/>
        </p:spPr>
        <p:txBody>
          <a:bodyPr>
            <a:spAutoFit/>
          </a:bodyPr>
          <a:lstStyle/>
          <a:p>
            <a:pPr>
              <a:spcBef>
                <a:spcPct val="50000"/>
              </a:spcBef>
            </a:pPr>
            <a:r>
              <a:rPr lang="en-GB"/>
              <a:t>“You’re three hours late, I want an explanation.”</a:t>
            </a:r>
            <a:endParaRPr lang="en-US"/>
          </a:p>
        </p:txBody>
      </p:sp>
      <p:sp>
        <p:nvSpPr>
          <p:cNvPr id="13332" name="Text Box 20"/>
          <p:cNvSpPr txBox="1">
            <a:spLocks noChangeArrowheads="1"/>
          </p:cNvSpPr>
          <p:nvPr/>
        </p:nvSpPr>
        <p:spPr bwMode="auto">
          <a:xfrm>
            <a:off x="971550" y="4797425"/>
            <a:ext cx="2016125" cy="396875"/>
          </a:xfrm>
          <a:prstGeom prst="rect">
            <a:avLst/>
          </a:prstGeom>
          <a:noFill/>
          <a:ln w="9525">
            <a:noFill/>
            <a:miter lim="800000"/>
            <a:headEnd/>
            <a:tailEnd/>
          </a:ln>
          <a:effectLst/>
        </p:spPr>
        <p:txBody>
          <a:bodyPr>
            <a:spAutoFit/>
          </a:bodyPr>
          <a:lstStyle/>
          <a:p>
            <a:pPr algn="ctr">
              <a:spcBef>
                <a:spcPct val="50000"/>
              </a:spcBef>
            </a:pPr>
            <a:r>
              <a:rPr lang="en-US" sz="2000" b="1" dirty="0" smtClean="0"/>
              <a:t>DIRECTOR</a:t>
            </a:r>
            <a:endParaRPr lang="en-US" sz="2000" b="1" dirty="0"/>
          </a:p>
        </p:txBody>
      </p:sp>
      <p:sp>
        <p:nvSpPr>
          <p:cNvPr id="13333" name="Text Box 21"/>
          <p:cNvSpPr txBox="1">
            <a:spLocks noChangeArrowheads="1"/>
          </p:cNvSpPr>
          <p:nvPr/>
        </p:nvSpPr>
        <p:spPr bwMode="auto">
          <a:xfrm>
            <a:off x="4140200" y="4797425"/>
            <a:ext cx="2016125" cy="396875"/>
          </a:xfrm>
          <a:prstGeom prst="rect">
            <a:avLst/>
          </a:prstGeom>
          <a:noFill/>
          <a:ln w="9525">
            <a:noFill/>
            <a:miter lim="800000"/>
            <a:headEnd/>
            <a:tailEnd/>
          </a:ln>
          <a:effectLst/>
        </p:spPr>
        <p:txBody>
          <a:bodyPr>
            <a:spAutoFit/>
          </a:bodyPr>
          <a:lstStyle/>
          <a:p>
            <a:pPr algn="ctr">
              <a:spcBef>
                <a:spcPct val="50000"/>
              </a:spcBef>
            </a:pPr>
            <a:r>
              <a:rPr lang="en-GB" sz="2000" b="1"/>
              <a:t>EMPLOYEE</a:t>
            </a:r>
            <a:endParaRPr lang="en-US" sz="2000" b="1"/>
          </a:p>
        </p:txBody>
      </p:sp>
      <p:sp>
        <p:nvSpPr>
          <p:cNvPr id="13334" name="Text Box 22"/>
          <p:cNvSpPr txBox="1">
            <a:spLocks noChangeArrowheads="1"/>
          </p:cNvSpPr>
          <p:nvPr/>
        </p:nvSpPr>
        <p:spPr bwMode="auto">
          <a:xfrm>
            <a:off x="3995738" y="5300663"/>
            <a:ext cx="2736850" cy="1190625"/>
          </a:xfrm>
          <a:prstGeom prst="rect">
            <a:avLst/>
          </a:prstGeom>
          <a:noFill/>
          <a:ln w="9525">
            <a:noFill/>
            <a:miter lim="800000"/>
            <a:headEnd/>
            <a:tailEnd/>
          </a:ln>
          <a:effectLst/>
        </p:spPr>
        <p:txBody>
          <a:bodyPr>
            <a:spAutoFit/>
          </a:bodyPr>
          <a:lstStyle/>
          <a:p>
            <a:pPr>
              <a:spcBef>
                <a:spcPct val="50000"/>
              </a:spcBef>
            </a:pPr>
            <a:r>
              <a:rPr lang="en-GB"/>
              <a:t>“I’m really sorry, I slept through the alarm, it won’t happen again, I promise.”</a:t>
            </a:r>
            <a:endParaRPr lang="en-US"/>
          </a:p>
        </p:txBody>
      </p:sp>
      <p:sp>
        <p:nvSpPr>
          <p:cNvPr id="13335" name="Line 23"/>
          <p:cNvSpPr>
            <a:spLocks noChangeShapeType="1"/>
          </p:cNvSpPr>
          <p:nvPr/>
        </p:nvSpPr>
        <p:spPr bwMode="auto">
          <a:xfrm flipH="1" flipV="1">
            <a:off x="2268538" y="2636838"/>
            <a:ext cx="2303462" cy="1655762"/>
          </a:xfrm>
          <a:prstGeom prst="line">
            <a:avLst/>
          </a:prstGeom>
          <a:noFill/>
          <a:ln w="19050">
            <a:solidFill>
              <a:schemeClr val="tx1"/>
            </a:solidFill>
            <a:round/>
            <a:headEnd/>
            <a:tailEnd type="triangle" w="lg" len="lg"/>
          </a:ln>
          <a:effectLst/>
        </p:spPr>
        <p:txBody>
          <a:bodyPr/>
          <a:lstStyle/>
          <a:p>
            <a:endParaRPr lang="en-US"/>
          </a:p>
        </p:txBody>
      </p:sp>
      <p:sp>
        <p:nvSpPr>
          <p:cNvPr id="13336" name="Text Box 24"/>
          <p:cNvSpPr txBox="1">
            <a:spLocks noChangeArrowheads="1"/>
          </p:cNvSpPr>
          <p:nvPr/>
        </p:nvSpPr>
        <p:spPr bwMode="auto">
          <a:xfrm>
            <a:off x="6300788" y="1844675"/>
            <a:ext cx="2159000" cy="2585323"/>
          </a:xfrm>
          <a:prstGeom prst="rect">
            <a:avLst/>
          </a:prstGeom>
          <a:noFill/>
          <a:ln w="9525">
            <a:noFill/>
            <a:miter lim="800000"/>
            <a:headEnd/>
            <a:tailEnd/>
          </a:ln>
          <a:effectLst/>
        </p:spPr>
        <p:txBody>
          <a:bodyPr>
            <a:spAutoFit/>
          </a:bodyPr>
          <a:lstStyle/>
          <a:p>
            <a:pPr>
              <a:spcBef>
                <a:spcPct val="50000"/>
              </a:spcBef>
            </a:pPr>
            <a:r>
              <a:rPr lang="en-GB" dirty="0"/>
              <a:t>This is a </a:t>
            </a:r>
            <a:r>
              <a:rPr lang="en-GB" b="1" dirty="0">
                <a:solidFill>
                  <a:srgbClr val="FF0000"/>
                </a:solidFill>
              </a:rPr>
              <a:t>complementary </a:t>
            </a:r>
            <a:r>
              <a:rPr lang="en-GB" dirty="0"/>
              <a:t>transaction because the employee accepts the child ego state assigned to him by </a:t>
            </a:r>
            <a:r>
              <a:rPr lang="en-GB" dirty="0" smtClean="0"/>
              <a:t>the director </a:t>
            </a:r>
            <a:r>
              <a:rPr lang="en-GB" dirty="0"/>
              <a:t>and responds in child ego state.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32"/>
                                        </p:tgtEl>
                                        <p:attrNameLst>
                                          <p:attrName>style.visibility</p:attrName>
                                        </p:attrNameLst>
                                      </p:cBhvr>
                                      <p:to>
                                        <p:strVal val="visible"/>
                                      </p:to>
                                    </p:set>
                                    <p:anim calcmode="lin" valueType="num">
                                      <p:cBhvr additive="base">
                                        <p:cTn id="7" dur="500" fill="hold"/>
                                        <p:tgtEl>
                                          <p:spTgt spid="13332"/>
                                        </p:tgtEl>
                                        <p:attrNameLst>
                                          <p:attrName>ppt_x</p:attrName>
                                        </p:attrNameLst>
                                      </p:cBhvr>
                                      <p:tavLst>
                                        <p:tav tm="0">
                                          <p:val>
                                            <p:strVal val="#ppt_x"/>
                                          </p:val>
                                        </p:tav>
                                        <p:tav tm="100000">
                                          <p:val>
                                            <p:strVal val="#ppt_x"/>
                                          </p:val>
                                        </p:tav>
                                      </p:tavLst>
                                    </p:anim>
                                    <p:anim calcmode="lin" valueType="num">
                                      <p:cBhvr additive="base">
                                        <p:cTn id="8" dur="500" fill="hold"/>
                                        <p:tgtEl>
                                          <p:spTgt spid="1333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31"/>
                                        </p:tgtEl>
                                        <p:attrNameLst>
                                          <p:attrName>style.visibility</p:attrName>
                                        </p:attrNameLst>
                                      </p:cBhvr>
                                      <p:to>
                                        <p:strVal val="visible"/>
                                      </p:to>
                                    </p:set>
                                    <p:anim calcmode="lin" valueType="num">
                                      <p:cBhvr additive="base">
                                        <p:cTn id="13" dur="500" fill="hold"/>
                                        <p:tgtEl>
                                          <p:spTgt spid="13331"/>
                                        </p:tgtEl>
                                        <p:attrNameLst>
                                          <p:attrName>ppt_x</p:attrName>
                                        </p:attrNameLst>
                                      </p:cBhvr>
                                      <p:tavLst>
                                        <p:tav tm="0">
                                          <p:val>
                                            <p:strVal val="#ppt_x"/>
                                          </p:val>
                                        </p:tav>
                                        <p:tav tm="100000">
                                          <p:val>
                                            <p:strVal val="#ppt_x"/>
                                          </p:val>
                                        </p:tav>
                                      </p:tavLst>
                                    </p:anim>
                                    <p:anim calcmode="lin" valueType="num">
                                      <p:cBhvr additive="base">
                                        <p:cTn id="14" dur="500" fill="hold"/>
                                        <p:tgtEl>
                                          <p:spTgt spid="1333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30"/>
                                        </p:tgtEl>
                                        <p:attrNameLst>
                                          <p:attrName>style.visibility</p:attrName>
                                        </p:attrNameLst>
                                      </p:cBhvr>
                                      <p:to>
                                        <p:strVal val="visible"/>
                                      </p:to>
                                    </p:set>
                                    <p:anim calcmode="lin" valueType="num">
                                      <p:cBhvr additive="base">
                                        <p:cTn id="19" dur="500" fill="hold"/>
                                        <p:tgtEl>
                                          <p:spTgt spid="13330"/>
                                        </p:tgtEl>
                                        <p:attrNameLst>
                                          <p:attrName>ppt_x</p:attrName>
                                        </p:attrNameLst>
                                      </p:cBhvr>
                                      <p:tavLst>
                                        <p:tav tm="0">
                                          <p:val>
                                            <p:strVal val="#ppt_x"/>
                                          </p:val>
                                        </p:tav>
                                        <p:tav tm="100000">
                                          <p:val>
                                            <p:strVal val="#ppt_x"/>
                                          </p:val>
                                        </p:tav>
                                      </p:tavLst>
                                    </p:anim>
                                    <p:anim calcmode="lin" valueType="num">
                                      <p:cBhvr additive="base">
                                        <p:cTn id="20" dur="500" fill="hold"/>
                                        <p:tgtEl>
                                          <p:spTgt spid="133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33"/>
                                        </p:tgtEl>
                                        <p:attrNameLst>
                                          <p:attrName>style.visibility</p:attrName>
                                        </p:attrNameLst>
                                      </p:cBhvr>
                                      <p:to>
                                        <p:strVal val="visible"/>
                                      </p:to>
                                    </p:set>
                                    <p:anim calcmode="lin" valueType="num">
                                      <p:cBhvr additive="base">
                                        <p:cTn id="25" dur="500" fill="hold"/>
                                        <p:tgtEl>
                                          <p:spTgt spid="13333"/>
                                        </p:tgtEl>
                                        <p:attrNameLst>
                                          <p:attrName>ppt_x</p:attrName>
                                        </p:attrNameLst>
                                      </p:cBhvr>
                                      <p:tavLst>
                                        <p:tav tm="0">
                                          <p:val>
                                            <p:strVal val="#ppt_x"/>
                                          </p:val>
                                        </p:tav>
                                        <p:tav tm="100000">
                                          <p:val>
                                            <p:strVal val="#ppt_x"/>
                                          </p:val>
                                        </p:tav>
                                      </p:tavLst>
                                    </p:anim>
                                    <p:anim calcmode="lin" valueType="num">
                                      <p:cBhvr additive="base">
                                        <p:cTn id="26" dur="500" fill="hold"/>
                                        <p:tgtEl>
                                          <p:spTgt spid="1333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34"/>
                                        </p:tgtEl>
                                        <p:attrNameLst>
                                          <p:attrName>style.visibility</p:attrName>
                                        </p:attrNameLst>
                                      </p:cBhvr>
                                      <p:to>
                                        <p:strVal val="visible"/>
                                      </p:to>
                                    </p:set>
                                    <p:anim calcmode="lin" valueType="num">
                                      <p:cBhvr additive="base">
                                        <p:cTn id="31" dur="500" fill="hold"/>
                                        <p:tgtEl>
                                          <p:spTgt spid="13334"/>
                                        </p:tgtEl>
                                        <p:attrNameLst>
                                          <p:attrName>ppt_x</p:attrName>
                                        </p:attrNameLst>
                                      </p:cBhvr>
                                      <p:tavLst>
                                        <p:tav tm="0">
                                          <p:val>
                                            <p:strVal val="#ppt_x"/>
                                          </p:val>
                                        </p:tav>
                                        <p:tav tm="100000">
                                          <p:val>
                                            <p:strVal val="#ppt_x"/>
                                          </p:val>
                                        </p:tav>
                                      </p:tavLst>
                                    </p:anim>
                                    <p:anim calcmode="lin" valueType="num">
                                      <p:cBhvr additive="base">
                                        <p:cTn id="32" dur="500" fill="hold"/>
                                        <p:tgtEl>
                                          <p:spTgt spid="1333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335"/>
                                        </p:tgtEl>
                                        <p:attrNameLst>
                                          <p:attrName>style.visibility</p:attrName>
                                        </p:attrNameLst>
                                      </p:cBhvr>
                                      <p:to>
                                        <p:strVal val="visible"/>
                                      </p:to>
                                    </p:set>
                                    <p:anim calcmode="lin" valueType="num">
                                      <p:cBhvr additive="base">
                                        <p:cTn id="37" dur="500" fill="hold"/>
                                        <p:tgtEl>
                                          <p:spTgt spid="13335"/>
                                        </p:tgtEl>
                                        <p:attrNameLst>
                                          <p:attrName>ppt_x</p:attrName>
                                        </p:attrNameLst>
                                      </p:cBhvr>
                                      <p:tavLst>
                                        <p:tav tm="0">
                                          <p:val>
                                            <p:strVal val="#ppt_x"/>
                                          </p:val>
                                        </p:tav>
                                        <p:tav tm="100000">
                                          <p:val>
                                            <p:strVal val="#ppt_x"/>
                                          </p:val>
                                        </p:tav>
                                      </p:tavLst>
                                    </p:anim>
                                    <p:anim calcmode="lin" valueType="num">
                                      <p:cBhvr additive="base">
                                        <p:cTn id="38" dur="500" fill="hold"/>
                                        <p:tgtEl>
                                          <p:spTgt spid="1333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3336"/>
                                        </p:tgtEl>
                                        <p:attrNameLst>
                                          <p:attrName>style.visibility</p:attrName>
                                        </p:attrNameLst>
                                      </p:cBhvr>
                                      <p:to>
                                        <p:strVal val="visible"/>
                                      </p:to>
                                    </p:set>
                                    <p:anim calcmode="lin" valueType="num">
                                      <p:cBhvr additive="base">
                                        <p:cTn id="43" dur="500" fill="hold"/>
                                        <p:tgtEl>
                                          <p:spTgt spid="13336"/>
                                        </p:tgtEl>
                                        <p:attrNameLst>
                                          <p:attrName>ppt_x</p:attrName>
                                        </p:attrNameLst>
                                      </p:cBhvr>
                                      <p:tavLst>
                                        <p:tav tm="0">
                                          <p:val>
                                            <p:strVal val="1+#ppt_w/2"/>
                                          </p:val>
                                        </p:tav>
                                        <p:tav tm="100000">
                                          <p:val>
                                            <p:strVal val="#ppt_x"/>
                                          </p:val>
                                        </p:tav>
                                      </p:tavLst>
                                    </p:anim>
                                    <p:anim calcmode="lin" valueType="num">
                                      <p:cBhvr additive="base">
                                        <p:cTn id="44" dur="500" fill="hold"/>
                                        <p:tgtEl>
                                          <p:spTgt spid="133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0" grpId="0" animBg="1"/>
      <p:bldP spid="13331" grpId="0"/>
      <p:bldP spid="13332" grpId="0"/>
      <p:bldP spid="13333" grpId="0"/>
      <p:bldP spid="13334" grpId="0"/>
      <p:bldP spid="13335" grpId="0" animBg="1"/>
      <p:bldP spid="1333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057400" y="549275"/>
            <a:ext cx="6629400" cy="503238"/>
          </a:xfrm>
        </p:spPr>
        <p:txBody>
          <a:bodyPr>
            <a:normAutofit fontScale="90000"/>
          </a:bodyPr>
          <a:lstStyle/>
          <a:p>
            <a:r>
              <a:rPr lang="en-GB" sz="4000" dirty="0"/>
              <a:t>Crossed Transaction</a:t>
            </a:r>
            <a:endParaRPr lang="en-US" sz="4000" dirty="0"/>
          </a:p>
        </p:txBody>
      </p:sp>
      <p:grpSp>
        <p:nvGrpSpPr>
          <p:cNvPr id="2" name="Group 3"/>
          <p:cNvGrpSpPr>
            <a:grpSpLocks/>
          </p:cNvGrpSpPr>
          <p:nvPr/>
        </p:nvGrpSpPr>
        <p:grpSpPr bwMode="auto">
          <a:xfrm>
            <a:off x="971550" y="1484313"/>
            <a:ext cx="865188" cy="2735262"/>
            <a:chOff x="657" y="2160"/>
            <a:chExt cx="545" cy="1723"/>
          </a:xfrm>
        </p:grpSpPr>
        <p:sp>
          <p:nvSpPr>
            <p:cNvPr id="17412" name="Oval 4"/>
            <p:cNvSpPr>
              <a:spLocks noChangeArrowheads="1"/>
            </p:cNvSpPr>
            <p:nvPr/>
          </p:nvSpPr>
          <p:spPr bwMode="auto">
            <a:xfrm>
              <a:off x="657" y="216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13" name="Oval 5"/>
            <p:cNvSpPr>
              <a:spLocks noChangeArrowheads="1"/>
            </p:cNvSpPr>
            <p:nvPr/>
          </p:nvSpPr>
          <p:spPr bwMode="auto">
            <a:xfrm>
              <a:off x="657" y="275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14" name="Oval 6"/>
            <p:cNvSpPr>
              <a:spLocks noChangeArrowheads="1"/>
            </p:cNvSpPr>
            <p:nvPr/>
          </p:nvSpPr>
          <p:spPr bwMode="auto">
            <a:xfrm>
              <a:off x="657" y="3339"/>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15" name="Text Box 7"/>
            <p:cNvSpPr txBox="1">
              <a:spLocks noChangeArrowheads="1"/>
            </p:cNvSpPr>
            <p:nvPr/>
          </p:nvSpPr>
          <p:spPr bwMode="auto">
            <a:xfrm>
              <a:off x="793" y="2296"/>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P</a:t>
              </a:r>
              <a:endParaRPr lang="en-US" sz="2800" b="1">
                <a:solidFill>
                  <a:srgbClr val="FF0000"/>
                </a:solidFill>
              </a:endParaRPr>
            </a:p>
          </p:txBody>
        </p:sp>
        <p:sp>
          <p:nvSpPr>
            <p:cNvPr id="17416" name="Text Box 8"/>
            <p:cNvSpPr txBox="1">
              <a:spLocks noChangeArrowheads="1"/>
            </p:cNvSpPr>
            <p:nvPr/>
          </p:nvSpPr>
          <p:spPr bwMode="auto">
            <a:xfrm>
              <a:off x="793" y="284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A</a:t>
              </a:r>
              <a:endParaRPr lang="en-US" sz="2800" b="1">
                <a:solidFill>
                  <a:srgbClr val="FF0000"/>
                </a:solidFill>
              </a:endParaRPr>
            </a:p>
          </p:txBody>
        </p:sp>
        <p:sp>
          <p:nvSpPr>
            <p:cNvPr id="17417" name="Text Box 9"/>
            <p:cNvSpPr txBox="1">
              <a:spLocks noChangeArrowheads="1"/>
            </p:cNvSpPr>
            <p:nvPr/>
          </p:nvSpPr>
          <p:spPr bwMode="auto">
            <a:xfrm>
              <a:off x="748" y="343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C</a:t>
              </a:r>
              <a:endParaRPr lang="en-US" sz="2800" b="1">
                <a:solidFill>
                  <a:srgbClr val="FF0000"/>
                </a:solidFill>
              </a:endParaRPr>
            </a:p>
          </p:txBody>
        </p:sp>
      </p:grpSp>
      <p:grpSp>
        <p:nvGrpSpPr>
          <p:cNvPr id="3" name="Group 10"/>
          <p:cNvGrpSpPr>
            <a:grpSpLocks/>
          </p:cNvGrpSpPr>
          <p:nvPr/>
        </p:nvGrpSpPr>
        <p:grpSpPr bwMode="auto">
          <a:xfrm>
            <a:off x="4140200" y="1484313"/>
            <a:ext cx="865188" cy="2735262"/>
            <a:chOff x="657" y="2160"/>
            <a:chExt cx="545" cy="1723"/>
          </a:xfrm>
        </p:grpSpPr>
        <p:sp>
          <p:nvSpPr>
            <p:cNvPr id="17419" name="Oval 11"/>
            <p:cNvSpPr>
              <a:spLocks noChangeArrowheads="1"/>
            </p:cNvSpPr>
            <p:nvPr/>
          </p:nvSpPr>
          <p:spPr bwMode="auto">
            <a:xfrm>
              <a:off x="657" y="216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20" name="Oval 12"/>
            <p:cNvSpPr>
              <a:spLocks noChangeArrowheads="1"/>
            </p:cNvSpPr>
            <p:nvPr/>
          </p:nvSpPr>
          <p:spPr bwMode="auto">
            <a:xfrm>
              <a:off x="657" y="275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21" name="Oval 13"/>
            <p:cNvSpPr>
              <a:spLocks noChangeArrowheads="1"/>
            </p:cNvSpPr>
            <p:nvPr/>
          </p:nvSpPr>
          <p:spPr bwMode="auto">
            <a:xfrm>
              <a:off x="657" y="3339"/>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22" name="Text Box 14"/>
            <p:cNvSpPr txBox="1">
              <a:spLocks noChangeArrowheads="1"/>
            </p:cNvSpPr>
            <p:nvPr/>
          </p:nvSpPr>
          <p:spPr bwMode="auto">
            <a:xfrm>
              <a:off x="793" y="2296"/>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P</a:t>
              </a:r>
              <a:endParaRPr lang="en-US" sz="2800" b="1">
                <a:solidFill>
                  <a:srgbClr val="FF0000"/>
                </a:solidFill>
              </a:endParaRPr>
            </a:p>
          </p:txBody>
        </p:sp>
        <p:sp>
          <p:nvSpPr>
            <p:cNvPr id="17423" name="Text Box 15"/>
            <p:cNvSpPr txBox="1">
              <a:spLocks noChangeArrowheads="1"/>
            </p:cNvSpPr>
            <p:nvPr/>
          </p:nvSpPr>
          <p:spPr bwMode="auto">
            <a:xfrm>
              <a:off x="793" y="284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A</a:t>
              </a:r>
              <a:endParaRPr lang="en-US" sz="2800" b="1">
                <a:solidFill>
                  <a:srgbClr val="FF0000"/>
                </a:solidFill>
              </a:endParaRPr>
            </a:p>
          </p:txBody>
        </p:sp>
        <p:sp>
          <p:nvSpPr>
            <p:cNvPr id="17424" name="Text Box 16"/>
            <p:cNvSpPr txBox="1">
              <a:spLocks noChangeArrowheads="1"/>
            </p:cNvSpPr>
            <p:nvPr/>
          </p:nvSpPr>
          <p:spPr bwMode="auto">
            <a:xfrm>
              <a:off x="748" y="343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C</a:t>
              </a:r>
              <a:endParaRPr lang="en-US" sz="2800" b="1">
                <a:solidFill>
                  <a:srgbClr val="FF0000"/>
                </a:solidFill>
              </a:endParaRPr>
            </a:p>
          </p:txBody>
        </p:sp>
      </p:grpSp>
      <p:sp>
        <p:nvSpPr>
          <p:cNvPr id="17425" name="Text Box 17"/>
          <p:cNvSpPr txBox="1">
            <a:spLocks noChangeArrowheads="1"/>
          </p:cNvSpPr>
          <p:nvPr/>
        </p:nvSpPr>
        <p:spPr bwMode="auto">
          <a:xfrm>
            <a:off x="827088" y="4437063"/>
            <a:ext cx="1582737" cy="366712"/>
          </a:xfrm>
          <a:prstGeom prst="rect">
            <a:avLst/>
          </a:prstGeom>
          <a:noFill/>
          <a:ln w="9525">
            <a:noFill/>
            <a:miter lim="800000"/>
            <a:headEnd/>
            <a:tailEnd/>
          </a:ln>
          <a:effectLst/>
        </p:spPr>
        <p:txBody>
          <a:bodyPr>
            <a:spAutoFit/>
          </a:bodyPr>
          <a:lstStyle/>
          <a:p>
            <a:pPr algn="ctr">
              <a:spcBef>
                <a:spcPct val="50000"/>
              </a:spcBef>
            </a:pPr>
            <a:r>
              <a:rPr lang="en-GB" b="1" dirty="0" smtClean="0"/>
              <a:t>DIRECTOR</a:t>
            </a:r>
            <a:endParaRPr lang="en-US" b="1" dirty="0"/>
          </a:p>
        </p:txBody>
      </p:sp>
      <p:sp>
        <p:nvSpPr>
          <p:cNvPr id="17426" name="Text Box 18"/>
          <p:cNvSpPr txBox="1">
            <a:spLocks noChangeArrowheads="1"/>
          </p:cNvSpPr>
          <p:nvPr/>
        </p:nvSpPr>
        <p:spPr bwMode="auto">
          <a:xfrm>
            <a:off x="3563938" y="4437063"/>
            <a:ext cx="1582737" cy="366712"/>
          </a:xfrm>
          <a:prstGeom prst="rect">
            <a:avLst/>
          </a:prstGeom>
          <a:noFill/>
          <a:ln w="9525">
            <a:noFill/>
            <a:miter lim="800000"/>
            <a:headEnd/>
            <a:tailEnd/>
          </a:ln>
          <a:effectLst/>
        </p:spPr>
        <p:txBody>
          <a:bodyPr>
            <a:spAutoFit/>
          </a:bodyPr>
          <a:lstStyle/>
          <a:p>
            <a:pPr algn="ctr">
              <a:spcBef>
                <a:spcPct val="50000"/>
              </a:spcBef>
            </a:pPr>
            <a:r>
              <a:rPr lang="en-GB" b="1"/>
              <a:t>EMPLOYEE</a:t>
            </a:r>
            <a:endParaRPr lang="en-US" b="1"/>
          </a:p>
        </p:txBody>
      </p:sp>
      <p:sp>
        <p:nvSpPr>
          <p:cNvPr id="17427" name="Text Box 19"/>
          <p:cNvSpPr txBox="1">
            <a:spLocks noChangeArrowheads="1"/>
          </p:cNvSpPr>
          <p:nvPr/>
        </p:nvSpPr>
        <p:spPr bwMode="auto">
          <a:xfrm>
            <a:off x="611188" y="4941888"/>
            <a:ext cx="2089150" cy="915987"/>
          </a:xfrm>
          <a:prstGeom prst="rect">
            <a:avLst/>
          </a:prstGeom>
          <a:noFill/>
          <a:ln w="9525">
            <a:noFill/>
            <a:miter lim="800000"/>
            <a:headEnd/>
            <a:tailEnd/>
          </a:ln>
          <a:effectLst/>
        </p:spPr>
        <p:txBody>
          <a:bodyPr>
            <a:spAutoFit/>
          </a:bodyPr>
          <a:lstStyle/>
          <a:p>
            <a:pPr algn="ctr">
              <a:spcBef>
                <a:spcPct val="50000"/>
              </a:spcBef>
            </a:pPr>
            <a:r>
              <a:rPr lang="en-GB"/>
              <a:t>“You’re three hours late, I want an explanation.”</a:t>
            </a:r>
            <a:endParaRPr lang="en-US"/>
          </a:p>
        </p:txBody>
      </p:sp>
      <p:sp>
        <p:nvSpPr>
          <p:cNvPr id="17428" name="Text Box 20"/>
          <p:cNvSpPr txBox="1">
            <a:spLocks noChangeArrowheads="1"/>
          </p:cNvSpPr>
          <p:nvPr/>
        </p:nvSpPr>
        <p:spPr bwMode="auto">
          <a:xfrm>
            <a:off x="3419475" y="4941888"/>
            <a:ext cx="2089150" cy="1200329"/>
          </a:xfrm>
          <a:prstGeom prst="rect">
            <a:avLst/>
          </a:prstGeom>
          <a:noFill/>
          <a:ln w="9525">
            <a:noFill/>
            <a:miter lim="800000"/>
            <a:headEnd/>
            <a:tailEnd/>
          </a:ln>
          <a:effectLst/>
        </p:spPr>
        <p:txBody>
          <a:bodyPr>
            <a:spAutoFit/>
          </a:bodyPr>
          <a:lstStyle/>
          <a:p>
            <a:pPr>
              <a:spcBef>
                <a:spcPct val="50000"/>
              </a:spcBef>
            </a:pPr>
            <a:r>
              <a:rPr lang="en-GB" dirty="0"/>
              <a:t>“Oh, didn’t you get held up by that </a:t>
            </a:r>
            <a:r>
              <a:rPr lang="en-GB" dirty="0" smtClean="0"/>
              <a:t>accident </a:t>
            </a:r>
            <a:r>
              <a:rPr lang="en-GB" dirty="0"/>
              <a:t>on the </a:t>
            </a:r>
            <a:r>
              <a:rPr lang="en-GB" dirty="0" smtClean="0"/>
              <a:t>road </a:t>
            </a:r>
            <a:r>
              <a:rPr lang="en-GB" dirty="0"/>
              <a:t>as well?”</a:t>
            </a:r>
            <a:endParaRPr lang="en-US" dirty="0"/>
          </a:p>
        </p:txBody>
      </p:sp>
      <p:sp>
        <p:nvSpPr>
          <p:cNvPr id="17429" name="Line 21"/>
          <p:cNvSpPr>
            <a:spLocks noChangeShapeType="1"/>
          </p:cNvSpPr>
          <p:nvPr/>
        </p:nvSpPr>
        <p:spPr bwMode="auto">
          <a:xfrm>
            <a:off x="1835150" y="1916113"/>
            <a:ext cx="2305050" cy="1800225"/>
          </a:xfrm>
          <a:prstGeom prst="line">
            <a:avLst/>
          </a:prstGeom>
          <a:noFill/>
          <a:ln w="22225">
            <a:solidFill>
              <a:schemeClr val="tx1"/>
            </a:solidFill>
            <a:round/>
            <a:headEnd/>
            <a:tailEnd type="triangle" w="lg" len="lg"/>
          </a:ln>
          <a:effectLst/>
        </p:spPr>
        <p:txBody>
          <a:bodyPr/>
          <a:lstStyle/>
          <a:p>
            <a:endParaRPr lang="en-US"/>
          </a:p>
        </p:txBody>
      </p:sp>
      <p:sp>
        <p:nvSpPr>
          <p:cNvPr id="17430" name="Line 22"/>
          <p:cNvSpPr>
            <a:spLocks noChangeShapeType="1"/>
          </p:cNvSpPr>
          <p:nvPr/>
        </p:nvSpPr>
        <p:spPr bwMode="auto">
          <a:xfrm flipH="1" flipV="1">
            <a:off x="1835150" y="2852738"/>
            <a:ext cx="2305050" cy="0"/>
          </a:xfrm>
          <a:prstGeom prst="line">
            <a:avLst/>
          </a:prstGeom>
          <a:noFill/>
          <a:ln w="22225">
            <a:solidFill>
              <a:schemeClr val="tx1"/>
            </a:solidFill>
            <a:round/>
            <a:headEnd/>
            <a:tailEnd type="triangle" w="lg" len="lg"/>
          </a:ln>
          <a:effectLst/>
        </p:spPr>
        <p:txBody>
          <a:bodyPr/>
          <a:lstStyle/>
          <a:p>
            <a:endParaRPr lang="en-US"/>
          </a:p>
        </p:txBody>
      </p:sp>
      <p:sp>
        <p:nvSpPr>
          <p:cNvPr id="17431" name="Text Box 23"/>
          <p:cNvSpPr txBox="1">
            <a:spLocks noChangeArrowheads="1"/>
          </p:cNvSpPr>
          <p:nvPr/>
        </p:nvSpPr>
        <p:spPr bwMode="auto">
          <a:xfrm>
            <a:off x="5651500" y="1412875"/>
            <a:ext cx="2881313" cy="4624388"/>
          </a:xfrm>
          <a:prstGeom prst="rect">
            <a:avLst/>
          </a:prstGeom>
          <a:noFill/>
          <a:ln w="9525">
            <a:noFill/>
            <a:miter lim="800000"/>
            <a:headEnd/>
            <a:tailEnd/>
          </a:ln>
          <a:effectLst/>
        </p:spPr>
        <p:txBody>
          <a:bodyPr>
            <a:spAutoFit/>
          </a:bodyPr>
          <a:lstStyle/>
          <a:p>
            <a:pPr>
              <a:spcBef>
                <a:spcPct val="50000"/>
              </a:spcBef>
            </a:pPr>
            <a:r>
              <a:rPr lang="en-GB" dirty="0"/>
              <a:t>This is a </a:t>
            </a:r>
            <a:r>
              <a:rPr lang="en-GB" b="1" dirty="0">
                <a:solidFill>
                  <a:srgbClr val="FF0000"/>
                </a:solidFill>
              </a:rPr>
              <a:t>crossed</a:t>
            </a:r>
            <a:r>
              <a:rPr lang="en-GB" b="1" dirty="0"/>
              <a:t> </a:t>
            </a:r>
            <a:r>
              <a:rPr lang="en-GB" dirty="0"/>
              <a:t>transaction because although the manager, </a:t>
            </a:r>
            <a:r>
              <a:rPr lang="en-GB" b="1" dirty="0">
                <a:solidFill>
                  <a:srgbClr val="00CC00"/>
                </a:solidFill>
              </a:rPr>
              <a:t>parent</a:t>
            </a:r>
            <a:r>
              <a:rPr lang="en-GB" dirty="0"/>
              <a:t> ego state, attempted to address the employee as a </a:t>
            </a:r>
            <a:r>
              <a:rPr lang="en-GB" b="1" dirty="0">
                <a:solidFill>
                  <a:srgbClr val="00CC00"/>
                </a:solidFill>
              </a:rPr>
              <a:t>child</a:t>
            </a:r>
            <a:r>
              <a:rPr lang="en-GB" dirty="0"/>
              <a:t>, the employee </a:t>
            </a:r>
            <a:r>
              <a:rPr lang="en-GB" b="1" dirty="0">
                <a:solidFill>
                  <a:srgbClr val="FF0000"/>
                </a:solidFill>
              </a:rPr>
              <a:t>refuses</a:t>
            </a:r>
            <a:r>
              <a:rPr lang="en-GB" dirty="0"/>
              <a:t> this ego state and responds in </a:t>
            </a:r>
            <a:r>
              <a:rPr lang="en-GB" b="1" dirty="0">
                <a:solidFill>
                  <a:srgbClr val="00CC00"/>
                </a:solidFill>
              </a:rPr>
              <a:t>adult</a:t>
            </a:r>
            <a:r>
              <a:rPr lang="en-GB" dirty="0"/>
              <a:t> ego state to the manager’s ego state.</a:t>
            </a:r>
          </a:p>
          <a:p>
            <a:pPr>
              <a:spcBef>
                <a:spcPct val="50000"/>
              </a:spcBef>
            </a:pPr>
            <a:r>
              <a:rPr lang="en-GB" dirty="0"/>
              <a:t>A </a:t>
            </a:r>
            <a:r>
              <a:rPr lang="en-GB" dirty="0">
                <a:solidFill>
                  <a:srgbClr val="FF0000"/>
                </a:solidFill>
              </a:rPr>
              <a:t>crossed</a:t>
            </a:r>
            <a:r>
              <a:rPr lang="en-GB" dirty="0"/>
              <a:t> transaction is any transaction where the person being spoken to </a:t>
            </a:r>
            <a:r>
              <a:rPr lang="en-GB" b="1" dirty="0">
                <a:solidFill>
                  <a:srgbClr val="FF0000"/>
                </a:solidFill>
              </a:rPr>
              <a:t>refuses</a:t>
            </a:r>
            <a:r>
              <a:rPr lang="en-GB" dirty="0"/>
              <a:t> the ego state they are assigned by the first speaker.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25"/>
                                        </p:tgtEl>
                                        <p:attrNameLst>
                                          <p:attrName>style.visibility</p:attrName>
                                        </p:attrNameLst>
                                      </p:cBhvr>
                                      <p:to>
                                        <p:strVal val="visible"/>
                                      </p:to>
                                    </p:set>
                                    <p:anim calcmode="lin" valueType="num">
                                      <p:cBhvr additive="base">
                                        <p:cTn id="7" dur="500" fill="hold"/>
                                        <p:tgtEl>
                                          <p:spTgt spid="17425"/>
                                        </p:tgtEl>
                                        <p:attrNameLst>
                                          <p:attrName>ppt_x</p:attrName>
                                        </p:attrNameLst>
                                      </p:cBhvr>
                                      <p:tavLst>
                                        <p:tav tm="0">
                                          <p:val>
                                            <p:strVal val="#ppt_x"/>
                                          </p:val>
                                        </p:tav>
                                        <p:tav tm="100000">
                                          <p:val>
                                            <p:strVal val="#ppt_x"/>
                                          </p:val>
                                        </p:tav>
                                      </p:tavLst>
                                    </p:anim>
                                    <p:anim calcmode="lin" valueType="num">
                                      <p:cBhvr additive="base">
                                        <p:cTn id="8" dur="500" fill="hold"/>
                                        <p:tgtEl>
                                          <p:spTgt spid="174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27"/>
                                        </p:tgtEl>
                                        <p:attrNameLst>
                                          <p:attrName>style.visibility</p:attrName>
                                        </p:attrNameLst>
                                      </p:cBhvr>
                                      <p:to>
                                        <p:strVal val="visible"/>
                                      </p:to>
                                    </p:set>
                                    <p:anim calcmode="lin" valueType="num">
                                      <p:cBhvr additive="base">
                                        <p:cTn id="13" dur="500" fill="hold"/>
                                        <p:tgtEl>
                                          <p:spTgt spid="17427"/>
                                        </p:tgtEl>
                                        <p:attrNameLst>
                                          <p:attrName>ppt_x</p:attrName>
                                        </p:attrNameLst>
                                      </p:cBhvr>
                                      <p:tavLst>
                                        <p:tav tm="0">
                                          <p:val>
                                            <p:strVal val="#ppt_x"/>
                                          </p:val>
                                        </p:tav>
                                        <p:tav tm="100000">
                                          <p:val>
                                            <p:strVal val="#ppt_x"/>
                                          </p:val>
                                        </p:tav>
                                      </p:tavLst>
                                    </p:anim>
                                    <p:anim calcmode="lin" valueType="num">
                                      <p:cBhvr additive="base">
                                        <p:cTn id="14" dur="500" fill="hold"/>
                                        <p:tgtEl>
                                          <p:spTgt spid="174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29"/>
                                        </p:tgtEl>
                                        <p:attrNameLst>
                                          <p:attrName>style.visibility</p:attrName>
                                        </p:attrNameLst>
                                      </p:cBhvr>
                                      <p:to>
                                        <p:strVal val="visible"/>
                                      </p:to>
                                    </p:set>
                                    <p:anim calcmode="lin" valueType="num">
                                      <p:cBhvr additive="base">
                                        <p:cTn id="19" dur="500" fill="hold"/>
                                        <p:tgtEl>
                                          <p:spTgt spid="17429"/>
                                        </p:tgtEl>
                                        <p:attrNameLst>
                                          <p:attrName>ppt_x</p:attrName>
                                        </p:attrNameLst>
                                      </p:cBhvr>
                                      <p:tavLst>
                                        <p:tav tm="0">
                                          <p:val>
                                            <p:strVal val="#ppt_x"/>
                                          </p:val>
                                        </p:tav>
                                        <p:tav tm="100000">
                                          <p:val>
                                            <p:strVal val="#ppt_x"/>
                                          </p:val>
                                        </p:tav>
                                      </p:tavLst>
                                    </p:anim>
                                    <p:anim calcmode="lin" valueType="num">
                                      <p:cBhvr additive="base">
                                        <p:cTn id="20" dur="500" fill="hold"/>
                                        <p:tgtEl>
                                          <p:spTgt spid="174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26"/>
                                        </p:tgtEl>
                                        <p:attrNameLst>
                                          <p:attrName>style.visibility</p:attrName>
                                        </p:attrNameLst>
                                      </p:cBhvr>
                                      <p:to>
                                        <p:strVal val="visible"/>
                                      </p:to>
                                    </p:set>
                                    <p:anim calcmode="lin" valueType="num">
                                      <p:cBhvr additive="base">
                                        <p:cTn id="25" dur="500" fill="hold"/>
                                        <p:tgtEl>
                                          <p:spTgt spid="17426"/>
                                        </p:tgtEl>
                                        <p:attrNameLst>
                                          <p:attrName>ppt_x</p:attrName>
                                        </p:attrNameLst>
                                      </p:cBhvr>
                                      <p:tavLst>
                                        <p:tav tm="0">
                                          <p:val>
                                            <p:strVal val="#ppt_x"/>
                                          </p:val>
                                        </p:tav>
                                        <p:tav tm="100000">
                                          <p:val>
                                            <p:strVal val="#ppt_x"/>
                                          </p:val>
                                        </p:tav>
                                      </p:tavLst>
                                    </p:anim>
                                    <p:anim calcmode="lin" valueType="num">
                                      <p:cBhvr additive="base">
                                        <p:cTn id="26" dur="500" fill="hold"/>
                                        <p:tgtEl>
                                          <p:spTgt spid="1742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28"/>
                                        </p:tgtEl>
                                        <p:attrNameLst>
                                          <p:attrName>style.visibility</p:attrName>
                                        </p:attrNameLst>
                                      </p:cBhvr>
                                      <p:to>
                                        <p:strVal val="visible"/>
                                      </p:to>
                                    </p:set>
                                    <p:anim calcmode="lin" valueType="num">
                                      <p:cBhvr additive="base">
                                        <p:cTn id="31" dur="500" fill="hold"/>
                                        <p:tgtEl>
                                          <p:spTgt spid="17428"/>
                                        </p:tgtEl>
                                        <p:attrNameLst>
                                          <p:attrName>ppt_x</p:attrName>
                                        </p:attrNameLst>
                                      </p:cBhvr>
                                      <p:tavLst>
                                        <p:tav tm="0">
                                          <p:val>
                                            <p:strVal val="#ppt_x"/>
                                          </p:val>
                                        </p:tav>
                                        <p:tav tm="100000">
                                          <p:val>
                                            <p:strVal val="#ppt_x"/>
                                          </p:val>
                                        </p:tav>
                                      </p:tavLst>
                                    </p:anim>
                                    <p:anim calcmode="lin" valueType="num">
                                      <p:cBhvr additive="base">
                                        <p:cTn id="32" dur="500" fill="hold"/>
                                        <p:tgtEl>
                                          <p:spTgt spid="1742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430"/>
                                        </p:tgtEl>
                                        <p:attrNameLst>
                                          <p:attrName>style.visibility</p:attrName>
                                        </p:attrNameLst>
                                      </p:cBhvr>
                                      <p:to>
                                        <p:strVal val="visible"/>
                                      </p:to>
                                    </p:set>
                                    <p:anim calcmode="lin" valueType="num">
                                      <p:cBhvr additive="base">
                                        <p:cTn id="37" dur="500" fill="hold"/>
                                        <p:tgtEl>
                                          <p:spTgt spid="17430"/>
                                        </p:tgtEl>
                                        <p:attrNameLst>
                                          <p:attrName>ppt_x</p:attrName>
                                        </p:attrNameLst>
                                      </p:cBhvr>
                                      <p:tavLst>
                                        <p:tav tm="0">
                                          <p:val>
                                            <p:strVal val="#ppt_x"/>
                                          </p:val>
                                        </p:tav>
                                        <p:tav tm="100000">
                                          <p:val>
                                            <p:strVal val="#ppt_x"/>
                                          </p:val>
                                        </p:tav>
                                      </p:tavLst>
                                    </p:anim>
                                    <p:anim calcmode="lin" valueType="num">
                                      <p:cBhvr additive="base">
                                        <p:cTn id="38" dur="500" fill="hold"/>
                                        <p:tgtEl>
                                          <p:spTgt spid="1743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7431"/>
                                        </p:tgtEl>
                                        <p:attrNameLst>
                                          <p:attrName>style.visibility</p:attrName>
                                        </p:attrNameLst>
                                      </p:cBhvr>
                                      <p:to>
                                        <p:strVal val="visible"/>
                                      </p:to>
                                    </p:set>
                                    <p:anim calcmode="lin" valueType="num">
                                      <p:cBhvr additive="base">
                                        <p:cTn id="43" dur="500" fill="hold"/>
                                        <p:tgtEl>
                                          <p:spTgt spid="17431"/>
                                        </p:tgtEl>
                                        <p:attrNameLst>
                                          <p:attrName>ppt_x</p:attrName>
                                        </p:attrNameLst>
                                      </p:cBhvr>
                                      <p:tavLst>
                                        <p:tav tm="0">
                                          <p:val>
                                            <p:strVal val="1+#ppt_w/2"/>
                                          </p:val>
                                        </p:tav>
                                        <p:tav tm="100000">
                                          <p:val>
                                            <p:strVal val="#ppt_x"/>
                                          </p:val>
                                        </p:tav>
                                      </p:tavLst>
                                    </p:anim>
                                    <p:anim calcmode="lin" valueType="num">
                                      <p:cBhvr additive="base">
                                        <p:cTn id="44" dur="500" fill="hold"/>
                                        <p:tgtEl>
                                          <p:spTgt spid="174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5" grpId="0"/>
      <p:bldP spid="17426" grpId="0"/>
      <p:bldP spid="17427" grpId="0"/>
      <p:bldP spid="17428" grpId="0"/>
      <p:bldP spid="17429" grpId="0" animBg="1"/>
      <p:bldP spid="17430" grpId="0" animBg="1"/>
      <p:bldP spid="17431"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Types of Transactions (Con..)</a:t>
            </a:r>
          </a:p>
        </p:txBody>
      </p:sp>
      <p:sp>
        <p:nvSpPr>
          <p:cNvPr id="10243" name="Rectangle 3"/>
          <p:cNvSpPr>
            <a:spLocks noGrp="1" noChangeArrowheads="1"/>
          </p:cNvSpPr>
          <p:nvPr>
            <p:ph type="body" idx="1"/>
          </p:nvPr>
        </p:nvSpPr>
        <p:spPr/>
        <p:txBody>
          <a:bodyPr/>
          <a:lstStyle/>
          <a:p>
            <a:r>
              <a:rPr lang="en-US" i="1" dirty="0"/>
              <a:t>Crossed Transaction</a:t>
            </a:r>
            <a:r>
              <a:rPr lang="en-US" dirty="0"/>
              <a:t>: This causes most difficulties in social situations.</a:t>
            </a:r>
          </a:p>
          <a:p>
            <a:r>
              <a:rPr lang="en-US" dirty="0"/>
              <a:t>“May be, you should improve your </a:t>
            </a:r>
            <a:r>
              <a:rPr lang="en-US" dirty="0" smtClean="0"/>
              <a:t> way of delivering lecture”.</a:t>
            </a:r>
            <a:endParaRPr lang="en-US" dirty="0"/>
          </a:p>
          <a:p>
            <a:r>
              <a:rPr lang="en-US" dirty="0"/>
              <a:t>“You always find fault with me whatever I do”  Parent-Child interaction.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0-#ppt_w/2"/>
                                          </p:val>
                                        </p:tav>
                                        <p:tav tm="100000">
                                          <p:val>
                                            <p:strVal val="#ppt_x"/>
                                          </p:val>
                                        </p:tav>
                                      </p:tavLst>
                                    </p:anim>
                                    <p:anim calcmode="lin" valueType="num">
                                      <p:cBhvr additive="base">
                                        <p:cTn id="8" dur="5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additive="base">
                                        <p:cTn id="13"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additive="base">
                                        <p:cTn id="19"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2" end="2"/>
                                            </p:txEl>
                                          </p:spTgt>
                                        </p:tgtEl>
                                        <p:attrNameLst>
                                          <p:attrName>style.visibility</p:attrName>
                                        </p:attrNameLst>
                                      </p:cBhvr>
                                      <p:to>
                                        <p:strVal val="visible"/>
                                      </p:to>
                                    </p:set>
                                    <p:anim calcmode="lin" valueType="num">
                                      <p:cBhvr additive="base">
                                        <p:cTn id="2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Transactional Analysis</a:t>
            </a:r>
          </a:p>
        </p:txBody>
      </p:sp>
      <p:sp>
        <p:nvSpPr>
          <p:cNvPr id="9219" name="Rectangle 3"/>
          <p:cNvSpPr>
            <a:spLocks noGrp="1" noChangeArrowheads="1"/>
          </p:cNvSpPr>
          <p:nvPr>
            <p:ph type="body" idx="1"/>
          </p:nvPr>
        </p:nvSpPr>
        <p:spPr/>
        <p:txBody>
          <a:bodyPr/>
          <a:lstStyle/>
          <a:p>
            <a:pPr>
              <a:lnSpc>
                <a:spcPct val="90000"/>
              </a:lnSpc>
              <a:buFontTx/>
              <a:buNone/>
            </a:pPr>
            <a:r>
              <a:rPr lang="en-US" dirty="0"/>
              <a:t>Game analysis - </a:t>
            </a:r>
            <a:r>
              <a:rPr lang="en-US" dirty="0" err="1"/>
              <a:t>ulteriorly</a:t>
            </a:r>
            <a:r>
              <a:rPr lang="en-US" dirty="0"/>
              <a:t> motivated transactions that appear complimentary on the surface but end in bad feelings:</a:t>
            </a:r>
          </a:p>
          <a:p>
            <a:pPr>
              <a:lnSpc>
                <a:spcPct val="90000"/>
              </a:lnSpc>
            </a:pPr>
            <a:r>
              <a:rPr lang="en-US" dirty="0"/>
              <a:t>1</a:t>
            </a:r>
            <a:r>
              <a:rPr lang="en-US" baseline="30000" dirty="0"/>
              <a:t>st</a:t>
            </a:r>
            <a:r>
              <a:rPr lang="en-US" dirty="0"/>
              <a:t> Degree games – minor upset, played socially end up with minor discomfort</a:t>
            </a:r>
          </a:p>
          <a:p>
            <a:pPr>
              <a:lnSpc>
                <a:spcPct val="90000"/>
              </a:lnSpc>
            </a:pPr>
            <a:r>
              <a:rPr lang="en-US" dirty="0"/>
              <a:t>2</a:t>
            </a:r>
            <a:r>
              <a:rPr lang="en-US" baseline="30000" dirty="0"/>
              <a:t>nd</a:t>
            </a:r>
            <a:r>
              <a:rPr lang="en-US" dirty="0"/>
              <a:t> Degree games – more intimate end up </a:t>
            </a:r>
            <a:r>
              <a:rPr lang="en-US" dirty="0" smtClean="0"/>
              <a:t>with bad </a:t>
            </a:r>
            <a:r>
              <a:rPr lang="en-US" dirty="0"/>
              <a:t>feelings</a:t>
            </a:r>
          </a:p>
          <a:p>
            <a:pPr>
              <a:lnSpc>
                <a:spcPct val="90000"/>
              </a:lnSpc>
            </a:pPr>
            <a:r>
              <a:rPr lang="en-US" dirty="0"/>
              <a:t>3</a:t>
            </a:r>
            <a:r>
              <a:rPr lang="en-US" baseline="30000" dirty="0"/>
              <a:t>rd</a:t>
            </a:r>
            <a:r>
              <a:rPr lang="en-US" dirty="0"/>
              <a:t> Degree games - usually involve physical injury</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Transactional Analysis</a:t>
            </a:r>
          </a:p>
        </p:txBody>
      </p:sp>
      <p:sp>
        <p:nvSpPr>
          <p:cNvPr id="10243" name="Rectangle 3"/>
          <p:cNvSpPr>
            <a:spLocks noGrp="1" noChangeArrowheads="1"/>
          </p:cNvSpPr>
          <p:nvPr>
            <p:ph type="body" idx="1"/>
          </p:nvPr>
        </p:nvSpPr>
        <p:spPr/>
        <p:txBody>
          <a:bodyPr>
            <a:normAutofit/>
          </a:bodyPr>
          <a:lstStyle/>
          <a:p>
            <a:pPr>
              <a:lnSpc>
                <a:spcPct val="90000"/>
              </a:lnSpc>
            </a:pPr>
            <a:r>
              <a:rPr lang="en-US" dirty="0"/>
              <a:t>Very few games have a positive or neutral outcome</a:t>
            </a:r>
          </a:p>
          <a:p>
            <a:pPr>
              <a:lnSpc>
                <a:spcPct val="90000"/>
              </a:lnSpc>
              <a:buFontTx/>
              <a:buNone/>
            </a:pPr>
            <a:r>
              <a:rPr lang="en-US" dirty="0"/>
              <a:t>In these games, people play one of three positions:</a:t>
            </a:r>
          </a:p>
          <a:p>
            <a:pPr>
              <a:lnSpc>
                <a:spcPct val="90000"/>
              </a:lnSpc>
            </a:pPr>
            <a:r>
              <a:rPr lang="en-US" dirty="0"/>
              <a:t>Victim</a:t>
            </a:r>
          </a:p>
          <a:p>
            <a:pPr>
              <a:lnSpc>
                <a:spcPct val="90000"/>
              </a:lnSpc>
            </a:pPr>
            <a:r>
              <a:rPr lang="en-US" dirty="0"/>
              <a:t>Persecutor</a:t>
            </a:r>
          </a:p>
          <a:p>
            <a:pPr>
              <a:lnSpc>
                <a:spcPct val="90000"/>
              </a:lnSpc>
            </a:pPr>
            <a:r>
              <a:rPr lang="en-US" dirty="0" smtClean="0"/>
              <a:t>Rescuer</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Transactional Analysis</a:t>
            </a:r>
          </a:p>
        </p:txBody>
      </p:sp>
      <p:sp>
        <p:nvSpPr>
          <p:cNvPr id="11267" name="Rectangle 3"/>
          <p:cNvSpPr>
            <a:spLocks noGrp="1" noChangeArrowheads="1"/>
          </p:cNvSpPr>
          <p:nvPr>
            <p:ph type="body" idx="1"/>
          </p:nvPr>
        </p:nvSpPr>
        <p:spPr/>
        <p:txBody>
          <a:bodyPr/>
          <a:lstStyle/>
          <a:p>
            <a:pPr>
              <a:buFontTx/>
              <a:buNone/>
            </a:pPr>
            <a:r>
              <a:rPr lang="en-US" dirty="0"/>
              <a:t>Script analysis – everyone develops a life script by age 5 &amp; these scripts determine how one interacts with others based upon the interpretation of external events</a:t>
            </a:r>
          </a:p>
          <a:p>
            <a:r>
              <a:rPr lang="en-US" dirty="0"/>
              <a:t>A negative life script occurs when the person receives lots of injunctions by the parents that used the word DON’T</a:t>
            </a:r>
          </a:p>
          <a:p>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Transactional Analysis</a:t>
            </a:r>
          </a:p>
        </p:txBody>
      </p:sp>
      <p:sp>
        <p:nvSpPr>
          <p:cNvPr id="12291" name="Rectangle 3"/>
          <p:cNvSpPr>
            <a:spLocks noGrp="1" noChangeArrowheads="1"/>
          </p:cNvSpPr>
          <p:nvPr>
            <p:ph type="body" idx="1"/>
          </p:nvPr>
        </p:nvSpPr>
        <p:spPr/>
        <p:txBody>
          <a:bodyPr/>
          <a:lstStyle/>
          <a:p>
            <a:pPr>
              <a:buFontTx/>
              <a:buNone/>
            </a:pPr>
            <a:r>
              <a:rPr lang="en-US"/>
              <a:t>Common negative life scripts:</a:t>
            </a:r>
          </a:p>
          <a:p>
            <a:r>
              <a:rPr lang="en-US"/>
              <a:t>Never – one never gets to do what one wants</a:t>
            </a:r>
          </a:p>
          <a:p>
            <a:r>
              <a:rPr lang="en-US"/>
              <a:t>Until – one must wait until a certain time or until something is done to be able to do something they want to do</a:t>
            </a:r>
          </a:p>
          <a:p>
            <a:r>
              <a:rPr lang="en-US"/>
              <a:t>Always – one must continue to do what one has always done</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Transactional Analysis</a:t>
            </a:r>
          </a:p>
        </p:txBody>
      </p:sp>
      <p:sp>
        <p:nvSpPr>
          <p:cNvPr id="13315" name="Rectangle 3"/>
          <p:cNvSpPr>
            <a:spLocks noGrp="1" noChangeArrowheads="1"/>
          </p:cNvSpPr>
          <p:nvPr>
            <p:ph type="body" idx="1"/>
          </p:nvPr>
        </p:nvSpPr>
        <p:spPr/>
        <p:txBody>
          <a:bodyPr/>
          <a:lstStyle/>
          <a:p>
            <a:r>
              <a:rPr lang="en-US"/>
              <a:t>After – a difficulty is expected after a certain event</a:t>
            </a:r>
          </a:p>
          <a:p>
            <a:r>
              <a:rPr lang="en-US"/>
              <a:t>Open-ended – one does not know what to do after a given time</a:t>
            </a:r>
          </a:p>
          <a:p>
            <a:r>
              <a:rPr lang="en-US"/>
              <a:t>Mini-scripts:  Hurry up!  Try harder!  Be perfect!  Be strong!  Please someone!  These drivers allow for temporary escape from life scripts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your TA style???</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Transactional  Basis</a:t>
            </a:r>
          </a:p>
        </p:txBody>
      </p:sp>
      <p:sp>
        <p:nvSpPr>
          <p:cNvPr id="5123" name="Rectangle 3"/>
          <p:cNvSpPr>
            <a:spLocks noGrp="1" noChangeArrowheads="1"/>
          </p:cNvSpPr>
          <p:nvPr>
            <p:ph type="body" idx="1"/>
          </p:nvPr>
        </p:nvSpPr>
        <p:spPr/>
        <p:txBody>
          <a:bodyPr/>
          <a:lstStyle/>
          <a:p>
            <a:r>
              <a:rPr lang="en-US"/>
              <a:t>Id – Pleasure Principle</a:t>
            </a:r>
          </a:p>
          <a:p>
            <a:r>
              <a:rPr lang="en-US"/>
              <a:t>Ego- Realistic Principle</a:t>
            </a:r>
          </a:p>
          <a:p>
            <a:r>
              <a:rPr lang="en-US"/>
              <a:t>Super-Ego- Ethical Principle</a:t>
            </a:r>
          </a:p>
          <a:p>
            <a:endParaRPr lang="en-US"/>
          </a:p>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A HURRY UP Style !</a:t>
            </a:r>
            <a:endParaRPr lang="en-US" dirty="0"/>
          </a:p>
        </p:txBody>
      </p:sp>
      <p:sp>
        <p:nvSpPr>
          <p:cNvPr id="3" name="Content Placeholder 2"/>
          <p:cNvSpPr>
            <a:spLocks noGrp="1"/>
          </p:cNvSpPr>
          <p:nvPr>
            <p:ph idx="1"/>
          </p:nvPr>
        </p:nvSpPr>
        <p:spPr>
          <a:xfrm>
            <a:off x="381000" y="1371600"/>
            <a:ext cx="8458200" cy="5029200"/>
          </a:xfrm>
        </p:spPr>
        <p:txBody>
          <a:bodyPr>
            <a:noAutofit/>
          </a:bodyPr>
          <a:lstStyle/>
          <a:p>
            <a:r>
              <a:rPr lang="en-US" sz="2000" dirty="0" smtClean="0"/>
              <a:t>Type A Personality</a:t>
            </a:r>
          </a:p>
          <a:p>
            <a:r>
              <a:rPr lang="en-US" sz="2000" dirty="0" smtClean="0"/>
              <a:t>People with hurry up styles like to do everything as quickly as they can.</a:t>
            </a:r>
          </a:p>
          <a:p>
            <a:r>
              <a:rPr lang="en-US" sz="2000" dirty="0" smtClean="0"/>
              <a:t> They are energized by having deadlines to meet, and they always seem able to fit in extra tasks. </a:t>
            </a:r>
          </a:p>
          <a:p>
            <a:r>
              <a:rPr lang="en-US" sz="2000" dirty="0" smtClean="0"/>
              <a:t>They tend to be quick to come up with solutions to problems.</a:t>
            </a:r>
          </a:p>
          <a:p>
            <a:pPr>
              <a:buNone/>
            </a:pPr>
            <a:r>
              <a:rPr lang="en-US" sz="2000" dirty="0" smtClean="0"/>
              <a:t> </a:t>
            </a:r>
            <a:r>
              <a:rPr lang="en-US" sz="2000" dirty="0" smtClean="0">
                <a:solidFill>
                  <a:srgbClr val="C00000"/>
                </a:solidFill>
              </a:rPr>
              <a:t>In a mentoring relationship…</a:t>
            </a:r>
          </a:p>
          <a:p>
            <a:r>
              <a:rPr lang="en-US" sz="2000" dirty="0" smtClean="0"/>
              <a:t>They want an instant relationship, without taking time to get to know their mentoring partner. </a:t>
            </a:r>
          </a:p>
          <a:p>
            <a:r>
              <a:rPr lang="en-US" sz="2000" dirty="0" smtClean="0"/>
              <a:t>They can’t see why there is a need to have so many stages in the mentoring process – why can’t they go straight to the action stage?</a:t>
            </a:r>
          </a:p>
          <a:p>
            <a:r>
              <a:rPr lang="en-US" sz="2000" dirty="0" smtClean="0"/>
              <a:t>A HURRY UP personality will work well under time pressure because their energy will be high </a:t>
            </a:r>
          </a:p>
          <a:p>
            <a:pPr>
              <a:buNone/>
            </a:pPr>
            <a:r>
              <a:rPr lang="en-US" sz="2000" dirty="0" smtClean="0">
                <a:solidFill>
                  <a:srgbClr val="C00000"/>
                </a:solidFill>
              </a:rPr>
              <a:t>For improvement a ‘Hurry Up’ needs to:</a:t>
            </a:r>
          </a:p>
          <a:p>
            <a:r>
              <a:rPr lang="en-US" sz="2000" dirty="0" smtClean="0"/>
              <a:t>- think and plan ahead with regard to the REALITY of available time</a:t>
            </a:r>
          </a:p>
          <a:p>
            <a:r>
              <a:rPr lang="en-US" sz="2000" dirty="0" smtClean="0"/>
              <a:t>- have short term goals with defined standards </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BE PERFECT</a:t>
            </a:r>
            <a:br>
              <a:rPr lang="en-US" dirty="0" smtClean="0"/>
            </a:br>
            <a:endParaRPr lang="en-US" dirty="0"/>
          </a:p>
        </p:txBody>
      </p:sp>
      <p:sp>
        <p:nvSpPr>
          <p:cNvPr id="3" name="Content Placeholder 2"/>
          <p:cNvSpPr>
            <a:spLocks noGrp="1"/>
          </p:cNvSpPr>
          <p:nvPr>
            <p:ph idx="1"/>
          </p:nvPr>
        </p:nvSpPr>
        <p:spPr>
          <a:xfrm>
            <a:off x="381000" y="990600"/>
            <a:ext cx="8763000" cy="4419601"/>
          </a:xfrm>
        </p:spPr>
        <p:txBody>
          <a:bodyPr>
            <a:noAutofit/>
          </a:bodyPr>
          <a:lstStyle/>
          <a:p>
            <a:r>
              <a:rPr lang="en-US" sz="2000" dirty="0" smtClean="0"/>
              <a:t>Type A Personality</a:t>
            </a:r>
          </a:p>
          <a:p>
            <a:r>
              <a:rPr lang="en-US" sz="2000" dirty="0" smtClean="0"/>
              <a:t>Be Perfect people are </a:t>
            </a:r>
            <a:r>
              <a:rPr lang="en-US" sz="2000" dirty="0" err="1" smtClean="0"/>
              <a:t>energised</a:t>
            </a:r>
            <a:r>
              <a:rPr lang="en-US" sz="2000" dirty="0" smtClean="0"/>
              <a:t> by doing things right. </a:t>
            </a:r>
          </a:p>
          <a:p>
            <a:r>
              <a:rPr lang="en-US" sz="2000" dirty="0" smtClean="0"/>
              <a:t>They aim for perfection in everything, check carefully, produce accurate work and set high standards. </a:t>
            </a:r>
          </a:p>
          <a:p>
            <a:r>
              <a:rPr lang="en-US" sz="2000" dirty="0" smtClean="0"/>
              <a:t>Sometimes they will miss deadlines because they may have a weak sense of priorities and insist everything is done perfectly, so they can come across as overly critical.</a:t>
            </a:r>
          </a:p>
          <a:p>
            <a:pPr>
              <a:buNone/>
            </a:pPr>
            <a:r>
              <a:rPr lang="en-US" sz="2000" dirty="0" smtClean="0"/>
              <a:t> </a:t>
            </a:r>
            <a:r>
              <a:rPr lang="en-US" sz="2000" dirty="0" smtClean="0">
                <a:solidFill>
                  <a:srgbClr val="C00000"/>
                </a:solidFill>
              </a:rPr>
              <a:t>In a mentoring relationship…</a:t>
            </a:r>
          </a:p>
          <a:p>
            <a:r>
              <a:rPr lang="en-US" sz="2000" dirty="0" smtClean="0"/>
              <a:t>They make little allowance for human failings. They may get discouraged if they fail to live up to their own high expectations and lose faith in a mentoring partner who makes a mistake.</a:t>
            </a:r>
          </a:p>
          <a:p>
            <a:r>
              <a:rPr lang="en-US" sz="2000" dirty="0" smtClean="0"/>
              <a:t> A BE PERFECT personality works well in jobs where detail is important and the set standards are important.</a:t>
            </a:r>
          </a:p>
          <a:p>
            <a:pPr>
              <a:buNone/>
            </a:pPr>
            <a:r>
              <a:rPr lang="en-US" sz="2000" dirty="0" smtClean="0">
                <a:solidFill>
                  <a:srgbClr val="C00000"/>
                </a:solidFill>
              </a:rPr>
              <a:t>For improvement needs to:</a:t>
            </a:r>
          </a:p>
          <a:p>
            <a:r>
              <a:rPr lang="en-US" sz="2000" dirty="0" smtClean="0"/>
              <a:t>- </a:t>
            </a:r>
            <a:r>
              <a:rPr lang="en-US" sz="2000" dirty="0" err="1" smtClean="0"/>
              <a:t>realise</a:t>
            </a:r>
            <a:r>
              <a:rPr lang="en-US" sz="2000" dirty="0" smtClean="0"/>
              <a:t> that less than their best may be what is needed at the early stages</a:t>
            </a:r>
          </a:p>
          <a:p>
            <a:r>
              <a:rPr lang="en-US" sz="2000" dirty="0" smtClean="0"/>
              <a:t>- </a:t>
            </a:r>
            <a:r>
              <a:rPr lang="en-US" sz="2000" dirty="0" err="1" smtClean="0"/>
              <a:t>realise</a:t>
            </a:r>
            <a:r>
              <a:rPr lang="en-US" sz="2000" dirty="0" smtClean="0"/>
              <a:t> that their qualities of accuracy and </a:t>
            </a:r>
            <a:r>
              <a:rPr lang="en-US" sz="2000" dirty="0" err="1" smtClean="0"/>
              <a:t>organisation</a:t>
            </a:r>
            <a:r>
              <a:rPr lang="en-US" sz="2000" dirty="0" smtClean="0"/>
              <a:t> may have a poor impact on those with different  mindset.</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PLEASE PEOPLE-A Non Assertive Class</a:t>
            </a:r>
            <a:br>
              <a:rPr lang="en-US" dirty="0" smtClean="0"/>
            </a:br>
            <a:endParaRPr lang="en-US" dirty="0"/>
          </a:p>
        </p:txBody>
      </p:sp>
      <p:sp>
        <p:nvSpPr>
          <p:cNvPr id="3" name="Content Placeholder 2"/>
          <p:cNvSpPr>
            <a:spLocks noGrp="1"/>
          </p:cNvSpPr>
          <p:nvPr>
            <p:ph idx="1"/>
          </p:nvPr>
        </p:nvSpPr>
        <p:spPr>
          <a:xfrm>
            <a:off x="228600" y="1066800"/>
            <a:ext cx="8915400" cy="4724401"/>
          </a:xfrm>
        </p:spPr>
        <p:txBody>
          <a:bodyPr>
            <a:noAutofit/>
          </a:bodyPr>
          <a:lstStyle/>
          <a:p>
            <a:r>
              <a:rPr lang="en-US" sz="2000" dirty="0" smtClean="0"/>
              <a:t>Like to get on with everyone and </a:t>
            </a:r>
            <a:r>
              <a:rPr lang="en-US" sz="2000" dirty="0" err="1" smtClean="0"/>
              <a:t>energised</a:t>
            </a:r>
            <a:r>
              <a:rPr lang="en-US" sz="2000" dirty="0" smtClean="0"/>
              <a:t> by approval and harmony. </a:t>
            </a:r>
          </a:p>
          <a:p>
            <a:r>
              <a:rPr lang="en-US" sz="2000" dirty="0" smtClean="0"/>
              <a:t>They make good team members because they involve others as a way of making sure they are happy.</a:t>
            </a:r>
          </a:p>
          <a:p>
            <a:r>
              <a:rPr lang="en-US" sz="2000" dirty="0" smtClean="0"/>
              <a:t>Use their intuition to pick up when someone has doubts; they notice the little signs and the body language that others may ignore. On the other hand, they may be reluctant to challenge anyone in case they lose that person’s approval.</a:t>
            </a:r>
          </a:p>
          <a:p>
            <a:pPr>
              <a:buNone/>
            </a:pPr>
            <a:r>
              <a:rPr lang="en-US" sz="2000" dirty="0" smtClean="0">
                <a:solidFill>
                  <a:srgbClr val="C00000"/>
                </a:solidFill>
              </a:rPr>
              <a:t>In a mentoring relationship…</a:t>
            </a:r>
          </a:p>
          <a:p>
            <a:r>
              <a:rPr lang="en-US" sz="2000" dirty="0" smtClean="0"/>
              <a:t>They may worry too much about gaining the approval of their mentoring partner. </a:t>
            </a:r>
          </a:p>
          <a:p>
            <a:r>
              <a:rPr lang="en-US" sz="2000" dirty="0" smtClean="0"/>
              <a:t>They may attempt to read their partner’s mind, and then say what they think the partner wants to hear. </a:t>
            </a:r>
          </a:p>
          <a:p>
            <a:r>
              <a:rPr lang="en-US" sz="2000" dirty="0" smtClean="0"/>
              <a:t>When they talk, they may make everything sound like a question, so they can quickly back down if their suggestions don’t meet with instant agreement.</a:t>
            </a:r>
          </a:p>
          <a:p>
            <a:r>
              <a:rPr lang="en-US" sz="2000" dirty="0" smtClean="0"/>
              <a:t>Can hold a team together and  perform the 'maintenance' functions of involving people, checking and </a:t>
            </a:r>
            <a:r>
              <a:rPr lang="en-US" sz="2000" dirty="0" err="1" smtClean="0"/>
              <a:t>summarising</a:t>
            </a:r>
            <a:r>
              <a:rPr lang="en-US" sz="2000" dirty="0" smtClean="0"/>
              <a:t>, and will be sympathetic, empathetic, tolerant and flexible.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239000" cy="762000"/>
          </a:xfrm>
        </p:spPr>
        <p:txBody>
          <a:bodyPr/>
          <a:lstStyle/>
          <a:p>
            <a:r>
              <a:rPr lang="en-US" dirty="0" smtClean="0"/>
              <a:t/>
            </a:r>
            <a:br>
              <a:rPr lang="en-US" dirty="0" smtClean="0"/>
            </a:br>
            <a:r>
              <a:rPr lang="en-US" dirty="0" smtClean="0"/>
              <a:t>TRY HARD</a:t>
            </a:r>
            <a:br>
              <a:rPr lang="en-US" dirty="0" smtClean="0"/>
            </a:br>
            <a:endParaRPr lang="en-US" dirty="0"/>
          </a:p>
        </p:txBody>
      </p:sp>
      <p:sp>
        <p:nvSpPr>
          <p:cNvPr id="3" name="Content Placeholder 2"/>
          <p:cNvSpPr>
            <a:spLocks noGrp="1"/>
          </p:cNvSpPr>
          <p:nvPr>
            <p:ph idx="1"/>
          </p:nvPr>
        </p:nvSpPr>
        <p:spPr>
          <a:xfrm>
            <a:off x="0" y="838200"/>
            <a:ext cx="9144000" cy="4953001"/>
          </a:xfrm>
        </p:spPr>
        <p:txBody>
          <a:bodyPr>
            <a:noAutofit/>
          </a:bodyPr>
          <a:lstStyle/>
          <a:p>
            <a:r>
              <a:rPr lang="en-US" sz="2000" dirty="0" smtClean="0"/>
              <a:t>Try Hard people are enthusiastic, get involved in lots of different activities, and tend to volunteer for things. </a:t>
            </a:r>
          </a:p>
          <a:p>
            <a:r>
              <a:rPr lang="en-US" sz="2000" dirty="0" smtClean="0"/>
              <a:t>They are </a:t>
            </a:r>
            <a:r>
              <a:rPr lang="en-US" sz="2000" dirty="0" err="1" smtClean="0"/>
              <a:t>energised</a:t>
            </a:r>
            <a:r>
              <a:rPr lang="en-US" sz="2000" dirty="0" smtClean="0"/>
              <a:t> by having something new to try. </a:t>
            </a:r>
          </a:p>
          <a:p>
            <a:r>
              <a:rPr lang="en-US" sz="2000" dirty="0" smtClean="0"/>
              <a:t>Sometimes they turn small jobs into major projects because they are so enthusiastic at following up every angle. </a:t>
            </a:r>
          </a:p>
          <a:p>
            <a:r>
              <a:rPr lang="en-US" sz="2000" dirty="0" smtClean="0"/>
              <a:t>They may then become bored with the detailed work that follows, even to the point of leaving work undone so they can move on to a new, exciting activity.</a:t>
            </a:r>
          </a:p>
          <a:p>
            <a:pPr>
              <a:buNone/>
            </a:pPr>
            <a:r>
              <a:rPr lang="en-US" sz="2000" dirty="0" smtClean="0">
                <a:solidFill>
                  <a:srgbClr val="C00000"/>
                </a:solidFill>
              </a:rPr>
              <a:t>In a mentoring relationship…</a:t>
            </a:r>
          </a:p>
          <a:p>
            <a:r>
              <a:rPr lang="en-US" sz="2000" dirty="0" smtClean="0"/>
              <a:t>Try </a:t>
            </a:r>
            <a:r>
              <a:rPr lang="en-US" sz="2000" dirty="0" err="1" smtClean="0"/>
              <a:t>Hards</a:t>
            </a:r>
            <a:r>
              <a:rPr lang="en-US" sz="2000" dirty="0" smtClean="0"/>
              <a:t> are likely to be very enthusiastic mentoring partners to begin with. </a:t>
            </a:r>
          </a:p>
          <a:p>
            <a:r>
              <a:rPr lang="en-US" sz="2000" dirty="0" smtClean="0"/>
              <a:t>They will be keen to try out the various aspects of the mentoring process. </a:t>
            </a:r>
          </a:p>
          <a:p>
            <a:r>
              <a:rPr lang="en-US" sz="2000" dirty="0" smtClean="0"/>
              <a:t>They may even introduce ideas and activities to the mentoring. However, their enthusiasm may not translate into action.</a:t>
            </a:r>
          </a:p>
          <a:p>
            <a:r>
              <a:rPr lang="en-US" sz="2000" dirty="0" smtClean="0"/>
              <a:t> A TRY HARD personality is very good in start up situations, and where effort and energy to complete are needed.</a:t>
            </a:r>
          </a:p>
          <a:p>
            <a:pPr>
              <a:buNone/>
            </a:pPr>
            <a:r>
              <a:rPr lang="en-US" sz="2000" dirty="0" smtClean="0">
                <a:solidFill>
                  <a:srgbClr val="C00000"/>
                </a:solidFill>
              </a:rPr>
              <a:t>For improvement needs to:</a:t>
            </a:r>
          </a:p>
          <a:p>
            <a:r>
              <a:rPr lang="en-US" sz="2000" dirty="0" smtClean="0"/>
              <a:t>- finish some things and  put some full stops into their sentences</a:t>
            </a:r>
          </a:p>
          <a:p>
            <a:r>
              <a:rPr lang="en-US" sz="2000" dirty="0" smtClean="0"/>
              <a:t>- follow through when necessary</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STRONG</a:t>
            </a:r>
            <a:endParaRPr lang="en-US" dirty="0"/>
          </a:p>
        </p:txBody>
      </p:sp>
      <p:sp>
        <p:nvSpPr>
          <p:cNvPr id="3" name="Content Placeholder 2"/>
          <p:cNvSpPr>
            <a:spLocks noGrp="1"/>
          </p:cNvSpPr>
          <p:nvPr>
            <p:ph idx="1"/>
          </p:nvPr>
        </p:nvSpPr>
        <p:spPr>
          <a:xfrm>
            <a:off x="228600" y="914400"/>
            <a:ext cx="8610600" cy="4876801"/>
          </a:xfrm>
        </p:spPr>
        <p:txBody>
          <a:bodyPr>
            <a:noAutofit/>
          </a:bodyPr>
          <a:lstStyle/>
          <a:p>
            <a:r>
              <a:rPr lang="en-US" sz="2000" dirty="0" smtClean="0"/>
              <a:t>People with Be Strong working styles pride themselves on their ability to stay calm in any circumstances. </a:t>
            </a:r>
          </a:p>
          <a:p>
            <a:r>
              <a:rPr lang="en-US" sz="2000" dirty="0" smtClean="0"/>
              <a:t>They are </a:t>
            </a:r>
            <a:r>
              <a:rPr lang="en-US" sz="2000" dirty="0" err="1" smtClean="0"/>
              <a:t>energised</a:t>
            </a:r>
            <a:r>
              <a:rPr lang="en-US" sz="2000" dirty="0" smtClean="0"/>
              <a:t> by the need to cope. They are good at dealing with crises, can handle difficult people, and will work steadily through any workload.</a:t>
            </a:r>
          </a:p>
          <a:p>
            <a:r>
              <a:rPr lang="en-US" sz="2000" dirty="0" smtClean="0"/>
              <a:t> However, their desire to have everything under control means they can come across as aloof. </a:t>
            </a:r>
          </a:p>
          <a:p>
            <a:r>
              <a:rPr lang="en-US" sz="2000" dirty="0" smtClean="0"/>
              <a:t>They are also reluctant to ask for help, even when they should, and their lack of awareness of emotions may make them insensitive to the feelings of others.</a:t>
            </a:r>
          </a:p>
          <a:p>
            <a:pPr>
              <a:buNone/>
            </a:pPr>
            <a:r>
              <a:rPr lang="en-US" sz="2000" dirty="0" smtClean="0">
                <a:solidFill>
                  <a:srgbClr val="C00000"/>
                </a:solidFill>
              </a:rPr>
              <a:t>In a mentoring relationship…</a:t>
            </a:r>
          </a:p>
          <a:p>
            <a:r>
              <a:rPr lang="en-US" sz="2000" dirty="0" smtClean="0"/>
              <a:t>May find it hard to accept any help from others. Even talking about problems may be difficult, as Be </a:t>
            </a:r>
            <a:r>
              <a:rPr lang="en-US" sz="2000" dirty="0" err="1" smtClean="0"/>
              <a:t>Strongs</a:t>
            </a:r>
            <a:r>
              <a:rPr lang="en-US" sz="2000" dirty="0" smtClean="0"/>
              <a:t> are reluctant to admit to weakness, even to themselves.</a:t>
            </a:r>
          </a:p>
          <a:p>
            <a:r>
              <a:rPr lang="en-US" sz="2000" dirty="0" smtClean="0"/>
              <a:t>They are good in accommodating poor conditions or putting up with things that many would find unreasonable</a:t>
            </a:r>
          </a:p>
          <a:p>
            <a:pPr>
              <a:buNone/>
            </a:pPr>
            <a:r>
              <a:rPr lang="en-US" sz="2000" dirty="0" smtClean="0">
                <a:solidFill>
                  <a:srgbClr val="C00000"/>
                </a:solidFill>
              </a:rPr>
              <a:t>For improvement needs to:- </a:t>
            </a:r>
            <a:r>
              <a:rPr lang="en-US" sz="2000" dirty="0" smtClean="0"/>
              <a:t>learn to relax- admit to being weak in some situations</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Typical Games</a:t>
            </a:r>
          </a:p>
        </p:txBody>
      </p:sp>
      <p:sp>
        <p:nvSpPr>
          <p:cNvPr id="16387" name="Rectangle 3"/>
          <p:cNvSpPr>
            <a:spLocks noGrp="1" noChangeArrowheads="1"/>
          </p:cNvSpPr>
          <p:nvPr>
            <p:ph type="body" idx="1"/>
          </p:nvPr>
        </p:nvSpPr>
        <p:spPr/>
        <p:txBody>
          <a:bodyPr>
            <a:normAutofit/>
          </a:bodyPr>
          <a:lstStyle/>
          <a:p>
            <a:r>
              <a:rPr lang="en-US" dirty="0"/>
              <a:t>Between </a:t>
            </a:r>
            <a:r>
              <a:rPr lang="en-US" dirty="0" smtClean="0"/>
              <a:t> director and faculty:</a:t>
            </a:r>
            <a:endParaRPr lang="en-US" dirty="0"/>
          </a:p>
          <a:p>
            <a:r>
              <a:rPr lang="en-US" dirty="0"/>
              <a:t>“This </a:t>
            </a:r>
            <a:r>
              <a:rPr lang="en-US" dirty="0" smtClean="0"/>
              <a:t> training is challenging, you </a:t>
            </a:r>
            <a:r>
              <a:rPr lang="en-US" dirty="0"/>
              <a:t>cannot </a:t>
            </a:r>
            <a:r>
              <a:rPr lang="en-US" dirty="0" smtClean="0"/>
              <a:t>take it , I believe”</a:t>
            </a:r>
            <a:endParaRPr lang="en-US" dirty="0"/>
          </a:p>
          <a:p>
            <a:r>
              <a:rPr lang="en-US" dirty="0"/>
              <a:t>Between A Teacher and a Student:</a:t>
            </a:r>
          </a:p>
          <a:p>
            <a:r>
              <a:rPr lang="en-US" dirty="0"/>
              <a:t>“This is a good topic, but you cannot handle it.”</a:t>
            </a:r>
          </a:p>
          <a:p>
            <a:pPr>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Transactional Analysis</a:t>
            </a:r>
          </a:p>
        </p:txBody>
      </p:sp>
      <p:sp>
        <p:nvSpPr>
          <p:cNvPr id="14339" name="Rectangle 3"/>
          <p:cNvSpPr>
            <a:spLocks noGrp="1" noChangeArrowheads="1"/>
          </p:cNvSpPr>
          <p:nvPr>
            <p:ph type="body" idx="1"/>
          </p:nvPr>
        </p:nvSpPr>
        <p:spPr/>
        <p:txBody>
          <a:bodyPr/>
          <a:lstStyle/>
          <a:p>
            <a:r>
              <a:rPr lang="en-US"/>
              <a:t>Four basic life scripts:</a:t>
            </a:r>
          </a:p>
          <a:p>
            <a:r>
              <a:rPr lang="en-US"/>
              <a:t>I’m OK, you’re OK – ideal</a:t>
            </a:r>
          </a:p>
          <a:p>
            <a:r>
              <a:rPr lang="en-US"/>
              <a:t>I’m OK, you’re not OK – get away from me</a:t>
            </a:r>
          </a:p>
          <a:p>
            <a:r>
              <a:rPr lang="en-US"/>
              <a:t>I’m not OK, you’re OK – I’ll never get anywhere</a:t>
            </a:r>
          </a:p>
          <a:p>
            <a:r>
              <a:rPr lang="en-US"/>
              <a:t>I’m not OK, you’re not OK – get rid of each other</a:t>
            </a:r>
          </a:p>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2"/>
          <p:cNvSpPr>
            <a:spLocks noGrp="1"/>
          </p:cNvSpPr>
          <p:nvPr>
            <p:ph type="sldNum" sz="quarter" idx="11"/>
          </p:nvPr>
        </p:nvSpPr>
        <p:spPr/>
        <p:txBody>
          <a:bodyPr/>
          <a:lstStyle/>
          <a:p>
            <a:fld id="{7FA68CBA-149D-4C08-87A6-42E809F60BC1}" type="slidenum">
              <a:rPr lang="en-US"/>
              <a:pPr/>
              <a:t>47</a:t>
            </a:fld>
            <a:endParaRPr lang="en-US"/>
          </a:p>
        </p:txBody>
      </p:sp>
      <p:sp>
        <p:nvSpPr>
          <p:cNvPr id="90114" name="Rectangle 2"/>
          <p:cNvSpPr>
            <a:spLocks noChangeArrowheads="1"/>
          </p:cNvSpPr>
          <p:nvPr/>
        </p:nvSpPr>
        <p:spPr bwMode="auto">
          <a:xfrm>
            <a:off x="0" y="0"/>
            <a:ext cx="8262938" cy="1336675"/>
          </a:xfrm>
          <a:prstGeom prst="rect">
            <a:avLst/>
          </a:prstGeom>
          <a:noFill/>
          <a:ln w="9525">
            <a:noFill/>
            <a:miter lim="800000"/>
            <a:headEnd/>
            <a:tailEnd/>
          </a:ln>
          <a:effectLst/>
        </p:spPr>
        <p:txBody>
          <a:bodyPr anchor="ctr"/>
          <a:lstStyle/>
          <a:p>
            <a:pPr algn="ctr"/>
            <a:r>
              <a:rPr lang="en-US" sz="3600" b="1">
                <a:solidFill>
                  <a:schemeClr val="tx2"/>
                </a:solidFill>
                <a:latin typeface="Arial Unicode MS" pitchFamily="34" charset="-128"/>
              </a:rPr>
              <a:t>Life Positions</a:t>
            </a:r>
          </a:p>
        </p:txBody>
      </p:sp>
      <p:grpSp>
        <p:nvGrpSpPr>
          <p:cNvPr id="2" name="Group 3"/>
          <p:cNvGrpSpPr>
            <a:grpSpLocks/>
          </p:cNvGrpSpPr>
          <p:nvPr/>
        </p:nvGrpSpPr>
        <p:grpSpPr bwMode="auto">
          <a:xfrm>
            <a:off x="228600" y="2117725"/>
            <a:ext cx="7696200" cy="3843338"/>
            <a:chOff x="334" y="1424"/>
            <a:chExt cx="4138" cy="2142"/>
          </a:xfrm>
        </p:grpSpPr>
        <p:grpSp>
          <p:nvGrpSpPr>
            <p:cNvPr id="3" name="Group 4"/>
            <p:cNvGrpSpPr>
              <a:grpSpLocks/>
            </p:cNvGrpSpPr>
            <p:nvPr/>
          </p:nvGrpSpPr>
          <p:grpSpPr bwMode="auto">
            <a:xfrm>
              <a:off x="1312" y="1424"/>
              <a:ext cx="3160" cy="1536"/>
              <a:chOff x="976" y="1416"/>
              <a:chExt cx="3160" cy="1536"/>
            </a:xfrm>
          </p:grpSpPr>
          <p:grpSp>
            <p:nvGrpSpPr>
              <p:cNvPr id="4" name="Group 5"/>
              <p:cNvGrpSpPr>
                <a:grpSpLocks/>
              </p:cNvGrpSpPr>
              <p:nvPr/>
            </p:nvGrpSpPr>
            <p:grpSpPr bwMode="auto">
              <a:xfrm>
                <a:off x="976" y="1416"/>
                <a:ext cx="3160" cy="1536"/>
                <a:chOff x="976" y="1416"/>
                <a:chExt cx="3160" cy="1536"/>
              </a:xfrm>
            </p:grpSpPr>
            <p:sp>
              <p:nvSpPr>
                <p:cNvPr id="90118" name="Rectangle 6"/>
                <p:cNvSpPr>
                  <a:spLocks noChangeArrowheads="1"/>
                </p:cNvSpPr>
                <p:nvPr/>
              </p:nvSpPr>
              <p:spPr bwMode="auto">
                <a:xfrm>
                  <a:off x="2544" y="1416"/>
                  <a:ext cx="1592" cy="768"/>
                </a:xfrm>
                <a:prstGeom prst="rect">
                  <a:avLst/>
                </a:prstGeom>
                <a:solidFill>
                  <a:srgbClr val="E5AD0F"/>
                </a:solidFill>
                <a:ln w="9525">
                  <a:noFill/>
                  <a:miter lim="800000"/>
                  <a:headEnd/>
                  <a:tailEnd/>
                </a:ln>
                <a:effectLst>
                  <a:outerShdw dist="35921" dir="2700000" algn="ctr" rotWithShape="0">
                    <a:schemeClr val="bg2"/>
                  </a:outerShdw>
                </a:effectLst>
              </p:spPr>
              <p:txBody>
                <a:bodyPr wrap="none" anchor="ctr"/>
                <a:lstStyle/>
                <a:p>
                  <a:endParaRPr lang="en-US"/>
                </a:p>
              </p:txBody>
            </p:sp>
            <p:sp>
              <p:nvSpPr>
                <p:cNvPr id="90119" name="Rectangle 7"/>
                <p:cNvSpPr>
                  <a:spLocks noChangeArrowheads="1"/>
                </p:cNvSpPr>
                <p:nvPr/>
              </p:nvSpPr>
              <p:spPr bwMode="auto">
                <a:xfrm>
                  <a:off x="2544" y="2184"/>
                  <a:ext cx="1592" cy="768"/>
                </a:xfrm>
                <a:prstGeom prst="rect">
                  <a:avLst/>
                </a:prstGeom>
                <a:solidFill>
                  <a:srgbClr val="F8C508"/>
                </a:solidFill>
                <a:ln w="9525">
                  <a:noFill/>
                  <a:miter lim="800000"/>
                  <a:headEnd/>
                  <a:tailEnd/>
                </a:ln>
                <a:effectLst>
                  <a:outerShdw dist="35921" dir="2700000" algn="ctr" rotWithShape="0">
                    <a:schemeClr val="bg2"/>
                  </a:outerShdw>
                </a:effectLst>
              </p:spPr>
              <p:txBody>
                <a:bodyPr wrap="none" anchor="ctr"/>
                <a:lstStyle/>
                <a:p>
                  <a:endParaRPr lang="en-US"/>
                </a:p>
              </p:txBody>
            </p:sp>
            <p:sp>
              <p:nvSpPr>
                <p:cNvPr id="90120" name="Rectangle 8"/>
                <p:cNvSpPr>
                  <a:spLocks noChangeArrowheads="1"/>
                </p:cNvSpPr>
                <p:nvPr/>
              </p:nvSpPr>
              <p:spPr bwMode="auto">
                <a:xfrm>
                  <a:off x="976" y="2184"/>
                  <a:ext cx="1592" cy="768"/>
                </a:xfrm>
                <a:prstGeom prst="rect">
                  <a:avLst/>
                </a:prstGeom>
                <a:solidFill>
                  <a:srgbClr val="FCE590"/>
                </a:solidFill>
                <a:ln w="9525">
                  <a:noFill/>
                  <a:miter lim="800000"/>
                  <a:headEnd/>
                  <a:tailEnd/>
                </a:ln>
                <a:effectLst>
                  <a:outerShdw dist="25400" dir="5400000" algn="ctr" rotWithShape="0">
                    <a:schemeClr val="bg2"/>
                  </a:outerShdw>
                </a:effectLst>
              </p:spPr>
              <p:txBody>
                <a:bodyPr wrap="none" anchor="ctr"/>
                <a:lstStyle/>
                <a:p>
                  <a:endParaRPr lang="en-US"/>
                </a:p>
              </p:txBody>
            </p:sp>
            <p:sp>
              <p:nvSpPr>
                <p:cNvPr id="90121" name="Rectangle 9"/>
                <p:cNvSpPr>
                  <a:spLocks noChangeArrowheads="1"/>
                </p:cNvSpPr>
                <p:nvPr/>
              </p:nvSpPr>
              <p:spPr bwMode="auto">
                <a:xfrm>
                  <a:off x="976" y="1416"/>
                  <a:ext cx="1592" cy="768"/>
                </a:xfrm>
                <a:prstGeom prst="rect">
                  <a:avLst/>
                </a:prstGeom>
                <a:solidFill>
                  <a:srgbClr val="F8C508"/>
                </a:solidFill>
                <a:ln w="9525">
                  <a:noFill/>
                  <a:miter lim="800000"/>
                  <a:headEnd/>
                  <a:tailEnd/>
                </a:ln>
                <a:effectLst/>
              </p:spPr>
              <p:txBody>
                <a:bodyPr wrap="none" anchor="ctr"/>
                <a:lstStyle/>
                <a:p>
                  <a:endParaRPr lang="en-US"/>
                </a:p>
              </p:txBody>
            </p:sp>
          </p:grpSp>
          <p:sp>
            <p:nvSpPr>
              <p:cNvPr id="90122" name="Text Box 10"/>
              <p:cNvSpPr txBox="1">
                <a:spLocks noChangeArrowheads="1"/>
              </p:cNvSpPr>
              <p:nvPr/>
            </p:nvSpPr>
            <p:spPr bwMode="auto">
              <a:xfrm>
                <a:off x="1198" y="1551"/>
                <a:ext cx="2382" cy="1069"/>
              </a:xfrm>
              <a:prstGeom prst="rect">
                <a:avLst/>
              </a:prstGeom>
              <a:noFill/>
              <a:ln w="9525">
                <a:noFill/>
                <a:miter lim="800000"/>
                <a:headEnd/>
                <a:tailEnd/>
              </a:ln>
              <a:effectLst/>
            </p:spPr>
            <p:txBody>
              <a:bodyPr wrap="none">
                <a:spAutoFit/>
              </a:bodyPr>
              <a:lstStyle/>
              <a:p>
                <a:pPr eaLnBrk="0" hangingPunct="0"/>
                <a:r>
                  <a:rPr lang="en-US" sz="2400">
                    <a:latin typeface="Arial Narrow" pitchFamily="34" charset="0"/>
                  </a:rPr>
                  <a:t>I’m OK —		I’m OK —</a:t>
                </a:r>
              </a:p>
              <a:p>
                <a:pPr eaLnBrk="0" hangingPunct="0"/>
                <a:r>
                  <a:rPr lang="en-US" sz="2400">
                    <a:latin typeface="Arial Narrow" pitchFamily="34" charset="0"/>
                  </a:rPr>
                  <a:t>You’re not OK		You’re OK</a:t>
                </a:r>
              </a:p>
              <a:p>
                <a:pPr eaLnBrk="0" hangingPunct="0"/>
                <a:endParaRPr lang="en-US" sz="2400">
                  <a:latin typeface="Arial Narrow" pitchFamily="34" charset="0"/>
                </a:endParaRPr>
              </a:p>
              <a:p>
                <a:pPr eaLnBrk="0" hangingPunct="0"/>
                <a:r>
                  <a:rPr lang="en-US" sz="2400">
                    <a:latin typeface="Arial Narrow" pitchFamily="34" charset="0"/>
                  </a:rPr>
                  <a:t>I’m not OK —		I’m not OK —</a:t>
                </a:r>
              </a:p>
              <a:p>
                <a:pPr eaLnBrk="0" hangingPunct="0"/>
                <a:r>
                  <a:rPr lang="en-US" sz="2400">
                    <a:latin typeface="Arial Narrow" pitchFamily="34" charset="0"/>
                  </a:rPr>
                  <a:t>You’re not OK		You’re OK</a:t>
                </a:r>
              </a:p>
            </p:txBody>
          </p:sp>
        </p:grpSp>
        <p:sp>
          <p:nvSpPr>
            <p:cNvPr id="90123" name="Text Box 11"/>
            <p:cNvSpPr txBox="1">
              <a:spLocks noChangeArrowheads="1"/>
            </p:cNvSpPr>
            <p:nvPr/>
          </p:nvSpPr>
          <p:spPr bwMode="auto">
            <a:xfrm rot="-5400000">
              <a:off x="-321" y="2124"/>
              <a:ext cx="1556" cy="246"/>
            </a:xfrm>
            <a:prstGeom prst="rect">
              <a:avLst/>
            </a:prstGeom>
            <a:noFill/>
            <a:ln w="9525">
              <a:noFill/>
              <a:miter lim="800000"/>
              <a:headEnd/>
              <a:tailEnd/>
            </a:ln>
            <a:effectLst/>
          </p:spPr>
          <p:txBody>
            <a:bodyPr wrap="none">
              <a:spAutoFit/>
            </a:bodyPr>
            <a:lstStyle/>
            <a:p>
              <a:pPr eaLnBrk="0" hangingPunct="0"/>
              <a:r>
                <a:rPr lang="en-US" sz="2400">
                  <a:latin typeface="Arial Narrow" pitchFamily="34" charset="0"/>
                </a:rPr>
                <a:t>Attitude toward Oneself</a:t>
              </a:r>
            </a:p>
          </p:txBody>
        </p:sp>
        <p:sp>
          <p:nvSpPr>
            <p:cNvPr id="90124" name="Text Box 12"/>
            <p:cNvSpPr txBox="1">
              <a:spLocks noChangeArrowheads="1"/>
            </p:cNvSpPr>
            <p:nvPr/>
          </p:nvSpPr>
          <p:spPr bwMode="auto">
            <a:xfrm>
              <a:off x="2110" y="3311"/>
              <a:ext cx="1441" cy="255"/>
            </a:xfrm>
            <a:prstGeom prst="rect">
              <a:avLst/>
            </a:prstGeom>
            <a:noFill/>
            <a:ln w="9525">
              <a:noFill/>
              <a:miter lim="800000"/>
              <a:headEnd/>
              <a:tailEnd/>
            </a:ln>
            <a:effectLst/>
          </p:spPr>
          <p:txBody>
            <a:bodyPr wrap="none">
              <a:spAutoFit/>
            </a:bodyPr>
            <a:lstStyle/>
            <a:p>
              <a:pPr eaLnBrk="0" hangingPunct="0"/>
              <a:r>
                <a:rPr lang="en-US" sz="2400">
                  <a:latin typeface="Arial Narrow" pitchFamily="34" charset="0"/>
                </a:rPr>
                <a:t>Attitude toward Others</a:t>
              </a:r>
            </a:p>
          </p:txBody>
        </p:sp>
        <p:sp>
          <p:nvSpPr>
            <p:cNvPr id="90125" name="Text Box 13"/>
            <p:cNvSpPr txBox="1">
              <a:spLocks noChangeArrowheads="1"/>
            </p:cNvSpPr>
            <p:nvPr/>
          </p:nvSpPr>
          <p:spPr bwMode="auto">
            <a:xfrm>
              <a:off x="1674" y="3039"/>
              <a:ext cx="1976" cy="221"/>
            </a:xfrm>
            <a:prstGeom prst="rect">
              <a:avLst/>
            </a:prstGeom>
            <a:noFill/>
            <a:ln w="9525">
              <a:noFill/>
              <a:miter lim="800000"/>
              <a:headEnd/>
              <a:tailEnd/>
            </a:ln>
            <a:effectLst/>
          </p:spPr>
          <p:txBody>
            <a:bodyPr wrap="none">
              <a:spAutoFit/>
            </a:bodyPr>
            <a:lstStyle/>
            <a:p>
              <a:pPr eaLnBrk="0" hangingPunct="0">
                <a:tabLst>
                  <a:tab pos="2692400" algn="l"/>
                </a:tabLst>
              </a:pPr>
              <a:r>
                <a:rPr lang="en-US" b="1">
                  <a:latin typeface="Arial Narrow" pitchFamily="34" charset="0"/>
                </a:rPr>
                <a:t>Negative	Positive</a:t>
              </a:r>
            </a:p>
          </p:txBody>
        </p:sp>
        <p:sp>
          <p:nvSpPr>
            <p:cNvPr id="90126" name="Text Box 14"/>
            <p:cNvSpPr txBox="1">
              <a:spLocks noChangeArrowheads="1"/>
            </p:cNvSpPr>
            <p:nvPr/>
          </p:nvSpPr>
          <p:spPr bwMode="auto">
            <a:xfrm>
              <a:off x="634" y="1655"/>
              <a:ext cx="565" cy="850"/>
            </a:xfrm>
            <a:prstGeom prst="rect">
              <a:avLst/>
            </a:prstGeom>
            <a:noFill/>
            <a:ln w="9525">
              <a:noFill/>
              <a:miter lim="800000"/>
              <a:headEnd/>
              <a:tailEnd/>
            </a:ln>
            <a:effectLst/>
          </p:spPr>
          <p:txBody>
            <a:bodyPr wrap="none">
              <a:spAutoFit/>
            </a:bodyPr>
            <a:lstStyle/>
            <a:p>
              <a:pPr eaLnBrk="0" hangingPunct="0">
                <a:tabLst>
                  <a:tab pos="2692400" algn="l"/>
                </a:tabLst>
              </a:pPr>
              <a:r>
                <a:rPr lang="en-US" b="1">
                  <a:latin typeface="Arial Narrow" pitchFamily="34" charset="0"/>
                </a:rPr>
                <a:t>Positive</a:t>
              </a:r>
            </a:p>
            <a:p>
              <a:pPr eaLnBrk="0" hangingPunct="0">
                <a:lnSpc>
                  <a:spcPct val="90000"/>
                </a:lnSpc>
                <a:tabLst>
                  <a:tab pos="2692400" algn="l"/>
                </a:tabLst>
              </a:pPr>
              <a:endParaRPr lang="en-US" b="1">
                <a:latin typeface="Arial Narrow" pitchFamily="34" charset="0"/>
              </a:endParaRPr>
            </a:p>
            <a:p>
              <a:pPr eaLnBrk="0" hangingPunct="0">
                <a:lnSpc>
                  <a:spcPct val="90000"/>
                </a:lnSpc>
                <a:tabLst>
                  <a:tab pos="2692400" algn="l"/>
                </a:tabLst>
              </a:pPr>
              <a:endParaRPr lang="en-US" b="1">
                <a:latin typeface="Arial Narrow" pitchFamily="34" charset="0"/>
              </a:endParaRPr>
            </a:p>
            <a:p>
              <a:pPr eaLnBrk="0" hangingPunct="0">
                <a:lnSpc>
                  <a:spcPct val="90000"/>
                </a:lnSpc>
                <a:tabLst>
                  <a:tab pos="2692400" algn="l"/>
                </a:tabLst>
              </a:pPr>
              <a:endParaRPr lang="en-US" b="1">
                <a:latin typeface="Arial Narrow" pitchFamily="34" charset="0"/>
              </a:endParaRPr>
            </a:p>
            <a:p>
              <a:pPr eaLnBrk="0" hangingPunct="0">
                <a:tabLst>
                  <a:tab pos="2692400" algn="l"/>
                </a:tabLst>
              </a:pPr>
              <a:r>
                <a:rPr lang="en-US" b="1">
                  <a:latin typeface="Arial Narrow" pitchFamily="34" charset="0"/>
                </a:rPr>
                <a:t>Negative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0114"/>
                                        </p:tgtEl>
                                        <p:attrNameLst>
                                          <p:attrName>style.visibility</p:attrName>
                                        </p:attrNameLst>
                                      </p:cBhvr>
                                      <p:to>
                                        <p:strVal val="visible"/>
                                      </p:to>
                                    </p:set>
                                    <p:anim calcmode="lin" valueType="num">
                                      <p:cBhvr additive="base">
                                        <p:cTn id="7" dur="500" fill="hold"/>
                                        <p:tgtEl>
                                          <p:spTgt spid="90114"/>
                                        </p:tgtEl>
                                        <p:attrNameLst>
                                          <p:attrName>ppt_x</p:attrName>
                                        </p:attrNameLst>
                                      </p:cBhvr>
                                      <p:tavLst>
                                        <p:tav tm="0">
                                          <p:val>
                                            <p:strVal val="0-#ppt_w/2"/>
                                          </p:val>
                                        </p:tav>
                                        <p:tav tm="100000">
                                          <p:val>
                                            <p:strVal val="#ppt_x"/>
                                          </p:val>
                                        </p:tav>
                                      </p:tavLst>
                                    </p:anim>
                                    <p:anim calcmode="lin" valueType="num">
                                      <p:cBhvr additive="base">
                                        <p:cTn id="8" dur="500" fill="hold"/>
                                        <p:tgtEl>
                                          <p:spTgt spid="901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2"/>
          <p:cNvSpPr>
            <a:spLocks noGrp="1"/>
          </p:cNvSpPr>
          <p:nvPr>
            <p:ph type="sldNum" sz="quarter" idx="11"/>
          </p:nvPr>
        </p:nvSpPr>
        <p:spPr/>
        <p:txBody>
          <a:bodyPr/>
          <a:lstStyle/>
          <a:p>
            <a:fld id="{6C8C98A2-A394-4FFB-84A2-DA29155127BB}" type="slidenum">
              <a:rPr lang="en-US"/>
              <a:pPr/>
              <a:t>48</a:t>
            </a:fld>
            <a:endParaRPr lang="en-US"/>
          </a:p>
        </p:txBody>
      </p:sp>
      <p:sp>
        <p:nvSpPr>
          <p:cNvPr id="89090" name="Rectangle 2"/>
          <p:cNvSpPr>
            <a:spLocks noChangeArrowheads="1"/>
          </p:cNvSpPr>
          <p:nvPr/>
        </p:nvSpPr>
        <p:spPr bwMode="auto">
          <a:xfrm>
            <a:off x="-152400" y="0"/>
            <a:ext cx="8639175" cy="1490663"/>
          </a:xfrm>
          <a:prstGeom prst="rect">
            <a:avLst/>
          </a:prstGeom>
          <a:noFill/>
          <a:ln w="9525">
            <a:noFill/>
            <a:miter lim="800000"/>
            <a:headEnd/>
            <a:tailEnd/>
          </a:ln>
          <a:effectLst/>
        </p:spPr>
        <p:txBody>
          <a:bodyPr anchor="ctr"/>
          <a:lstStyle/>
          <a:p>
            <a:pPr algn="ctr"/>
            <a:r>
              <a:rPr lang="en-US" sz="3600" b="1">
                <a:solidFill>
                  <a:schemeClr val="tx2"/>
                </a:solidFill>
                <a:latin typeface="Arial Unicode MS" pitchFamily="34" charset="-128"/>
              </a:rPr>
              <a:t>Management Conflict Styles</a:t>
            </a:r>
          </a:p>
        </p:txBody>
      </p:sp>
      <p:grpSp>
        <p:nvGrpSpPr>
          <p:cNvPr id="2" name="Group 3"/>
          <p:cNvGrpSpPr>
            <a:grpSpLocks/>
          </p:cNvGrpSpPr>
          <p:nvPr/>
        </p:nvGrpSpPr>
        <p:grpSpPr bwMode="auto">
          <a:xfrm>
            <a:off x="346075" y="1143000"/>
            <a:ext cx="7883525" cy="5715000"/>
            <a:chOff x="218" y="968"/>
            <a:chExt cx="4438" cy="2512"/>
          </a:xfrm>
        </p:grpSpPr>
        <p:sp>
          <p:nvSpPr>
            <p:cNvPr id="89092" name="Oval 4"/>
            <p:cNvSpPr>
              <a:spLocks noChangeArrowheads="1"/>
            </p:cNvSpPr>
            <p:nvPr/>
          </p:nvSpPr>
          <p:spPr bwMode="auto">
            <a:xfrm>
              <a:off x="3944" y="1080"/>
              <a:ext cx="528" cy="528"/>
            </a:xfrm>
            <a:prstGeom prst="ellipse">
              <a:avLst/>
            </a:prstGeom>
            <a:solidFill>
              <a:srgbClr val="F8C508"/>
            </a:solidFill>
            <a:ln w="9525">
              <a:solidFill>
                <a:srgbClr val="005452"/>
              </a:solidFill>
              <a:round/>
              <a:headEnd/>
              <a:tailEnd/>
            </a:ln>
            <a:effectLst/>
          </p:spPr>
          <p:txBody>
            <a:bodyPr wrap="none" anchor="ctr"/>
            <a:lstStyle/>
            <a:p>
              <a:pPr algn="ctr" eaLnBrk="0" hangingPunct="0"/>
              <a:r>
                <a:rPr lang="en-US" sz="1400" b="1">
                  <a:latin typeface="Arial Narrow" pitchFamily="34" charset="0"/>
                </a:rPr>
                <a:t>Assertive</a:t>
              </a:r>
            </a:p>
            <a:p>
              <a:pPr algn="ctr" eaLnBrk="0" hangingPunct="0"/>
              <a:r>
                <a:rPr lang="en-US" sz="1400" b="1">
                  <a:latin typeface="Arial Narrow" pitchFamily="34" charset="0"/>
                </a:rPr>
                <a:t>behavior</a:t>
              </a:r>
            </a:p>
          </p:txBody>
        </p:sp>
        <p:sp>
          <p:nvSpPr>
            <p:cNvPr id="89093" name="Oval 5"/>
            <p:cNvSpPr>
              <a:spLocks noChangeArrowheads="1"/>
            </p:cNvSpPr>
            <p:nvPr/>
          </p:nvSpPr>
          <p:spPr bwMode="auto">
            <a:xfrm>
              <a:off x="3944" y="2280"/>
              <a:ext cx="528" cy="528"/>
            </a:xfrm>
            <a:prstGeom prst="ellipse">
              <a:avLst/>
            </a:prstGeom>
            <a:solidFill>
              <a:srgbClr val="F8C508"/>
            </a:solidFill>
            <a:ln w="9525">
              <a:solidFill>
                <a:srgbClr val="005452"/>
              </a:solidFill>
              <a:round/>
              <a:headEnd/>
              <a:tailEnd/>
            </a:ln>
            <a:effectLst/>
          </p:spPr>
          <p:txBody>
            <a:bodyPr wrap="none" anchor="ctr"/>
            <a:lstStyle/>
            <a:p>
              <a:pPr algn="ctr" eaLnBrk="0" hangingPunct="0"/>
              <a:r>
                <a:rPr lang="en-US" sz="1400" b="1">
                  <a:latin typeface="Arial Narrow" pitchFamily="34" charset="0"/>
                </a:rPr>
                <a:t>Aggressive</a:t>
              </a:r>
            </a:p>
            <a:p>
              <a:pPr algn="ctr" eaLnBrk="0" hangingPunct="0"/>
              <a:r>
                <a:rPr lang="en-US" sz="1400" b="1">
                  <a:latin typeface="Arial Narrow" pitchFamily="34" charset="0"/>
                </a:rPr>
                <a:t>behavior</a:t>
              </a:r>
            </a:p>
          </p:txBody>
        </p:sp>
        <p:sp>
          <p:nvSpPr>
            <p:cNvPr id="89094" name="Rectangle 6"/>
            <p:cNvSpPr>
              <a:spLocks noChangeArrowheads="1"/>
            </p:cNvSpPr>
            <p:nvPr/>
          </p:nvSpPr>
          <p:spPr bwMode="auto">
            <a:xfrm>
              <a:off x="1240" y="1680"/>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Accommodating</a:t>
              </a:r>
            </a:p>
            <a:p>
              <a:pPr algn="ctr" eaLnBrk="0" hangingPunct="0"/>
              <a:r>
                <a:rPr lang="en-US" sz="1400" b="1">
                  <a:latin typeface="Arial Narrow" pitchFamily="34" charset="0"/>
                </a:rPr>
                <a:t>style</a:t>
              </a:r>
            </a:p>
          </p:txBody>
        </p:sp>
        <p:sp>
          <p:nvSpPr>
            <p:cNvPr id="89095" name="Rectangle 7"/>
            <p:cNvSpPr>
              <a:spLocks noChangeArrowheads="1"/>
            </p:cNvSpPr>
            <p:nvPr/>
          </p:nvSpPr>
          <p:spPr bwMode="auto">
            <a:xfrm>
              <a:off x="2968" y="1680"/>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Collaborating</a:t>
              </a:r>
            </a:p>
            <a:p>
              <a:pPr algn="ctr" eaLnBrk="0" hangingPunct="0"/>
              <a:r>
                <a:rPr lang="en-US" sz="1400" b="1">
                  <a:latin typeface="Arial Narrow" pitchFamily="34" charset="0"/>
                </a:rPr>
                <a:t>style</a:t>
              </a:r>
            </a:p>
          </p:txBody>
        </p:sp>
        <p:sp>
          <p:nvSpPr>
            <p:cNvPr id="89096" name="Rectangle 8"/>
            <p:cNvSpPr>
              <a:spLocks noChangeArrowheads="1"/>
            </p:cNvSpPr>
            <p:nvPr/>
          </p:nvSpPr>
          <p:spPr bwMode="auto">
            <a:xfrm>
              <a:off x="2104" y="2080"/>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Compromising</a:t>
              </a:r>
            </a:p>
            <a:p>
              <a:pPr algn="ctr" eaLnBrk="0" hangingPunct="0"/>
              <a:r>
                <a:rPr lang="en-US" sz="1400" b="1">
                  <a:latin typeface="Arial Narrow" pitchFamily="34" charset="0"/>
                </a:rPr>
                <a:t>style</a:t>
              </a:r>
            </a:p>
          </p:txBody>
        </p:sp>
        <p:sp>
          <p:nvSpPr>
            <p:cNvPr id="89097" name="Rectangle 9"/>
            <p:cNvSpPr>
              <a:spLocks noChangeArrowheads="1"/>
            </p:cNvSpPr>
            <p:nvPr/>
          </p:nvSpPr>
          <p:spPr bwMode="auto">
            <a:xfrm>
              <a:off x="1240" y="2488"/>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Avoiding</a:t>
              </a:r>
            </a:p>
            <a:p>
              <a:pPr algn="ctr" eaLnBrk="0" hangingPunct="0"/>
              <a:r>
                <a:rPr lang="en-US" sz="1400" b="1">
                  <a:latin typeface="Arial Narrow" pitchFamily="34" charset="0"/>
                </a:rPr>
                <a:t>style</a:t>
              </a:r>
            </a:p>
          </p:txBody>
        </p:sp>
        <p:sp>
          <p:nvSpPr>
            <p:cNvPr id="89098" name="Rectangle 10"/>
            <p:cNvSpPr>
              <a:spLocks noChangeArrowheads="1"/>
            </p:cNvSpPr>
            <p:nvPr/>
          </p:nvSpPr>
          <p:spPr bwMode="auto">
            <a:xfrm>
              <a:off x="2968" y="2488"/>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Forcing</a:t>
              </a:r>
            </a:p>
            <a:p>
              <a:pPr algn="ctr" eaLnBrk="0" hangingPunct="0"/>
              <a:r>
                <a:rPr lang="en-US" sz="1400" b="1">
                  <a:latin typeface="Arial Narrow" pitchFamily="34" charset="0"/>
                </a:rPr>
                <a:t>style</a:t>
              </a:r>
            </a:p>
          </p:txBody>
        </p:sp>
        <p:sp>
          <p:nvSpPr>
            <p:cNvPr id="89099" name="Oval 11"/>
            <p:cNvSpPr>
              <a:spLocks noChangeArrowheads="1"/>
            </p:cNvSpPr>
            <p:nvPr/>
          </p:nvSpPr>
          <p:spPr bwMode="auto">
            <a:xfrm>
              <a:off x="1352" y="1080"/>
              <a:ext cx="528" cy="528"/>
            </a:xfrm>
            <a:prstGeom prst="ellipse">
              <a:avLst/>
            </a:prstGeom>
            <a:solidFill>
              <a:srgbClr val="F8C508"/>
            </a:solidFill>
            <a:ln w="9525">
              <a:solidFill>
                <a:srgbClr val="005452"/>
              </a:solidFill>
              <a:round/>
              <a:headEnd/>
              <a:tailEnd/>
            </a:ln>
            <a:effectLst/>
          </p:spPr>
          <p:txBody>
            <a:bodyPr wrap="none" anchor="ctr"/>
            <a:lstStyle/>
            <a:p>
              <a:pPr algn="ctr" eaLnBrk="0" hangingPunct="0"/>
              <a:r>
                <a:rPr lang="en-US" sz="1400" b="1">
                  <a:latin typeface="Arial Narrow" pitchFamily="34" charset="0"/>
                </a:rPr>
                <a:t>Passive</a:t>
              </a:r>
            </a:p>
            <a:p>
              <a:pPr algn="ctr" eaLnBrk="0" hangingPunct="0"/>
              <a:r>
                <a:rPr lang="en-US" sz="1400" b="1">
                  <a:latin typeface="Arial Narrow" pitchFamily="34" charset="0"/>
                </a:rPr>
                <a:t>behavior</a:t>
              </a:r>
            </a:p>
          </p:txBody>
        </p:sp>
        <p:sp>
          <p:nvSpPr>
            <p:cNvPr id="89100" name="Text Box 12"/>
            <p:cNvSpPr txBox="1">
              <a:spLocks noChangeArrowheads="1"/>
            </p:cNvSpPr>
            <p:nvPr/>
          </p:nvSpPr>
          <p:spPr bwMode="auto">
            <a:xfrm>
              <a:off x="219" y="1679"/>
              <a:ext cx="701" cy="298"/>
            </a:xfrm>
            <a:prstGeom prst="rect">
              <a:avLst/>
            </a:prstGeom>
            <a:noFill/>
            <a:ln w="9525">
              <a:noFill/>
              <a:miter lim="800000"/>
              <a:headEnd/>
              <a:tailEnd/>
            </a:ln>
            <a:effectLst/>
          </p:spPr>
          <p:txBody>
            <a:bodyPr wrap="none">
              <a:spAutoFit/>
            </a:bodyPr>
            <a:lstStyle/>
            <a:p>
              <a:pPr algn="ctr" eaLnBrk="0" hangingPunct="0">
                <a:lnSpc>
                  <a:spcPct val="80000"/>
                </a:lnSpc>
              </a:pPr>
              <a:r>
                <a:rPr lang="en-US" sz="1600" b="1">
                  <a:latin typeface="Arial Narrow" pitchFamily="34" charset="0"/>
                </a:rPr>
                <a:t>High concern</a:t>
              </a:r>
            </a:p>
            <a:p>
              <a:pPr algn="ctr" eaLnBrk="0" hangingPunct="0">
                <a:lnSpc>
                  <a:spcPct val="80000"/>
                </a:lnSpc>
              </a:pPr>
              <a:r>
                <a:rPr lang="en-US" sz="1600" b="1">
                  <a:latin typeface="Arial Narrow" pitchFamily="34" charset="0"/>
                </a:rPr>
                <a:t>for others’</a:t>
              </a:r>
            </a:p>
            <a:p>
              <a:pPr algn="ctr" eaLnBrk="0" hangingPunct="0">
                <a:lnSpc>
                  <a:spcPct val="80000"/>
                </a:lnSpc>
              </a:pPr>
              <a:r>
                <a:rPr lang="en-US" sz="1600" b="1">
                  <a:latin typeface="Arial Narrow" pitchFamily="34" charset="0"/>
                </a:rPr>
                <a:t>needs</a:t>
              </a:r>
            </a:p>
          </p:txBody>
        </p:sp>
        <p:sp>
          <p:nvSpPr>
            <p:cNvPr id="89101" name="Text Box 13"/>
            <p:cNvSpPr txBox="1">
              <a:spLocks noChangeArrowheads="1"/>
            </p:cNvSpPr>
            <p:nvPr/>
          </p:nvSpPr>
          <p:spPr bwMode="auto">
            <a:xfrm>
              <a:off x="218" y="3047"/>
              <a:ext cx="681" cy="298"/>
            </a:xfrm>
            <a:prstGeom prst="rect">
              <a:avLst/>
            </a:prstGeom>
            <a:noFill/>
            <a:ln w="9525">
              <a:noFill/>
              <a:miter lim="800000"/>
              <a:headEnd/>
              <a:tailEnd/>
            </a:ln>
            <a:effectLst/>
          </p:spPr>
          <p:txBody>
            <a:bodyPr wrap="none">
              <a:spAutoFit/>
            </a:bodyPr>
            <a:lstStyle/>
            <a:p>
              <a:pPr algn="ctr" eaLnBrk="0" hangingPunct="0">
                <a:lnSpc>
                  <a:spcPct val="80000"/>
                </a:lnSpc>
              </a:pPr>
              <a:r>
                <a:rPr lang="en-US" sz="1600" b="1">
                  <a:latin typeface="Arial Narrow" pitchFamily="34" charset="0"/>
                </a:rPr>
                <a:t>Low concern</a:t>
              </a:r>
            </a:p>
            <a:p>
              <a:pPr algn="ctr" eaLnBrk="0" hangingPunct="0">
                <a:lnSpc>
                  <a:spcPct val="80000"/>
                </a:lnSpc>
              </a:pPr>
              <a:r>
                <a:rPr lang="en-US" sz="1600" b="1">
                  <a:latin typeface="Arial Narrow" pitchFamily="34" charset="0"/>
                </a:rPr>
                <a:t>for others’</a:t>
              </a:r>
            </a:p>
            <a:p>
              <a:pPr algn="ctr" eaLnBrk="0" hangingPunct="0">
                <a:lnSpc>
                  <a:spcPct val="80000"/>
                </a:lnSpc>
              </a:pPr>
              <a:r>
                <a:rPr lang="en-US" sz="1600" b="1">
                  <a:latin typeface="Arial Narrow" pitchFamily="34" charset="0"/>
                </a:rPr>
                <a:t>needs</a:t>
              </a:r>
            </a:p>
          </p:txBody>
        </p:sp>
        <p:sp>
          <p:nvSpPr>
            <p:cNvPr id="89102" name="Text Box 14"/>
            <p:cNvSpPr txBox="1">
              <a:spLocks noChangeArrowheads="1"/>
            </p:cNvSpPr>
            <p:nvPr/>
          </p:nvSpPr>
          <p:spPr bwMode="auto">
            <a:xfrm>
              <a:off x="2936" y="3047"/>
              <a:ext cx="701" cy="298"/>
            </a:xfrm>
            <a:prstGeom prst="rect">
              <a:avLst/>
            </a:prstGeom>
            <a:noFill/>
            <a:ln w="9525">
              <a:noFill/>
              <a:miter lim="800000"/>
              <a:headEnd/>
              <a:tailEnd/>
            </a:ln>
            <a:effectLst/>
          </p:spPr>
          <p:txBody>
            <a:bodyPr wrap="none">
              <a:spAutoFit/>
            </a:bodyPr>
            <a:lstStyle/>
            <a:p>
              <a:pPr algn="ctr" eaLnBrk="0" hangingPunct="0">
                <a:lnSpc>
                  <a:spcPct val="80000"/>
                </a:lnSpc>
              </a:pPr>
              <a:r>
                <a:rPr lang="en-US" sz="1600" b="1">
                  <a:latin typeface="Arial Narrow" pitchFamily="34" charset="0"/>
                </a:rPr>
                <a:t>High concern</a:t>
              </a:r>
            </a:p>
            <a:p>
              <a:pPr algn="ctr" eaLnBrk="0" hangingPunct="0">
                <a:lnSpc>
                  <a:spcPct val="80000"/>
                </a:lnSpc>
              </a:pPr>
              <a:r>
                <a:rPr lang="en-US" sz="1600" b="1">
                  <a:latin typeface="Arial Narrow" pitchFamily="34" charset="0"/>
                </a:rPr>
                <a:t>for own</a:t>
              </a:r>
            </a:p>
            <a:p>
              <a:pPr algn="ctr" eaLnBrk="0" hangingPunct="0">
                <a:lnSpc>
                  <a:spcPct val="80000"/>
                </a:lnSpc>
              </a:pPr>
              <a:r>
                <a:rPr lang="en-US" sz="1600" b="1">
                  <a:latin typeface="Arial Narrow" pitchFamily="34" charset="0"/>
                </a:rPr>
                <a:t>needs</a:t>
              </a:r>
            </a:p>
          </p:txBody>
        </p:sp>
        <p:sp>
          <p:nvSpPr>
            <p:cNvPr id="89103" name="Line 15"/>
            <p:cNvSpPr>
              <a:spLocks noChangeShapeType="1"/>
            </p:cNvSpPr>
            <p:nvPr/>
          </p:nvSpPr>
          <p:spPr bwMode="auto">
            <a:xfrm>
              <a:off x="1120" y="1692"/>
              <a:ext cx="0" cy="1248"/>
            </a:xfrm>
            <a:prstGeom prst="line">
              <a:avLst/>
            </a:prstGeom>
            <a:noFill/>
            <a:ln w="28575">
              <a:solidFill>
                <a:srgbClr val="005452"/>
              </a:solidFill>
              <a:round/>
              <a:headEnd/>
              <a:tailEnd/>
            </a:ln>
            <a:effectLst/>
          </p:spPr>
          <p:txBody>
            <a:bodyPr wrap="none" anchor="ctr"/>
            <a:lstStyle/>
            <a:p>
              <a:endParaRPr lang="en-US"/>
            </a:p>
          </p:txBody>
        </p:sp>
        <p:sp>
          <p:nvSpPr>
            <p:cNvPr id="89104" name="Line 16"/>
            <p:cNvSpPr>
              <a:spLocks noChangeShapeType="1"/>
            </p:cNvSpPr>
            <p:nvPr/>
          </p:nvSpPr>
          <p:spPr bwMode="auto">
            <a:xfrm rot="5400000">
              <a:off x="2500" y="1556"/>
              <a:ext cx="0" cy="2760"/>
            </a:xfrm>
            <a:prstGeom prst="line">
              <a:avLst/>
            </a:prstGeom>
            <a:noFill/>
            <a:ln w="28575">
              <a:solidFill>
                <a:srgbClr val="005452"/>
              </a:solidFill>
              <a:round/>
              <a:headEnd/>
              <a:tailEnd/>
            </a:ln>
            <a:effectLst/>
          </p:spPr>
          <p:txBody>
            <a:bodyPr wrap="none" anchor="ctr"/>
            <a:lstStyle/>
            <a:p>
              <a:endParaRPr lang="en-US"/>
            </a:p>
          </p:txBody>
        </p:sp>
        <p:sp>
          <p:nvSpPr>
            <p:cNvPr id="89105" name="AutoShape 17" descr="Parchment"/>
            <p:cNvSpPr>
              <a:spLocks noChangeArrowheads="1"/>
            </p:cNvSpPr>
            <p:nvPr/>
          </p:nvSpPr>
          <p:spPr bwMode="auto">
            <a:xfrm>
              <a:off x="1880" y="968"/>
              <a:ext cx="888" cy="632"/>
            </a:xfrm>
            <a:prstGeom prst="triangle">
              <a:avLst>
                <a:gd name="adj" fmla="val 50000"/>
              </a:avLst>
            </a:prstGeom>
            <a:blipFill dpi="0" rotWithShape="0">
              <a:blip r:embed="rId2" cstate="print"/>
              <a:srcRect/>
              <a:tile tx="0" ty="0" sx="100000" sy="100000" flip="none" algn="tl"/>
            </a:blip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I’m</a:t>
              </a:r>
            </a:p>
            <a:p>
              <a:pPr algn="ctr" eaLnBrk="0" hangingPunct="0"/>
              <a:r>
                <a:rPr lang="en-US" sz="1400" b="1">
                  <a:latin typeface="Arial Narrow" pitchFamily="34" charset="0"/>
                </a:rPr>
                <a:t>not OK —</a:t>
              </a:r>
            </a:p>
            <a:p>
              <a:pPr algn="ctr" eaLnBrk="0" hangingPunct="0"/>
              <a:r>
                <a:rPr lang="en-US" sz="1400" b="1">
                  <a:latin typeface="Arial Narrow" pitchFamily="34" charset="0"/>
                </a:rPr>
                <a:t>You’re OK</a:t>
              </a:r>
            </a:p>
          </p:txBody>
        </p:sp>
        <p:sp>
          <p:nvSpPr>
            <p:cNvPr id="89106" name="AutoShape 18" descr="Parchment"/>
            <p:cNvSpPr>
              <a:spLocks noChangeArrowheads="1"/>
            </p:cNvSpPr>
            <p:nvPr/>
          </p:nvSpPr>
          <p:spPr bwMode="auto">
            <a:xfrm>
              <a:off x="3040" y="968"/>
              <a:ext cx="888" cy="632"/>
            </a:xfrm>
            <a:prstGeom prst="triangle">
              <a:avLst>
                <a:gd name="adj" fmla="val 50000"/>
              </a:avLst>
            </a:prstGeom>
            <a:blipFill dpi="0" rotWithShape="0">
              <a:blip r:embed="rId2" cstate="print"/>
              <a:srcRect/>
              <a:tile tx="0" ty="0" sx="100000" sy="100000" flip="none" algn="tl"/>
            </a:blipFill>
            <a:ln w="9525">
              <a:solidFill>
                <a:srgbClr val="005452"/>
              </a:solidFill>
              <a:miter lim="800000"/>
              <a:headEnd/>
              <a:tailEnd/>
            </a:ln>
            <a:effectLst/>
          </p:spPr>
          <p:txBody>
            <a:bodyPr wrap="none" anchor="ctr"/>
            <a:lstStyle/>
            <a:p>
              <a:pPr algn="ctr" eaLnBrk="0" hangingPunct="0"/>
              <a:endParaRPr lang="en-US" sz="1400" b="1">
                <a:latin typeface="Arial Narrow" pitchFamily="34" charset="0"/>
              </a:endParaRPr>
            </a:p>
            <a:p>
              <a:pPr algn="ctr" eaLnBrk="0" hangingPunct="0"/>
              <a:r>
                <a:rPr lang="en-US" sz="1400" b="1">
                  <a:latin typeface="Arial Narrow" pitchFamily="34" charset="0"/>
                </a:rPr>
                <a:t>I’m OK —</a:t>
              </a:r>
            </a:p>
            <a:p>
              <a:pPr algn="ctr" eaLnBrk="0" hangingPunct="0"/>
              <a:r>
                <a:rPr lang="en-US" sz="1400" b="1">
                  <a:latin typeface="Arial Narrow" pitchFamily="34" charset="0"/>
                </a:rPr>
                <a:t>You’re OK</a:t>
              </a:r>
            </a:p>
          </p:txBody>
        </p:sp>
        <p:sp>
          <p:nvSpPr>
            <p:cNvPr id="89107" name="AutoShape 19" descr="Parchment"/>
            <p:cNvSpPr>
              <a:spLocks noChangeArrowheads="1"/>
            </p:cNvSpPr>
            <p:nvPr/>
          </p:nvSpPr>
          <p:spPr bwMode="auto">
            <a:xfrm>
              <a:off x="1176" y="2848"/>
              <a:ext cx="888" cy="632"/>
            </a:xfrm>
            <a:prstGeom prst="triangle">
              <a:avLst>
                <a:gd name="adj" fmla="val 50000"/>
              </a:avLst>
            </a:prstGeom>
            <a:blipFill dpi="0" rotWithShape="0">
              <a:blip r:embed="rId2" cstate="print"/>
              <a:srcRect/>
              <a:tile tx="0" ty="0" sx="100000" sy="100000" flip="none" algn="tl"/>
            </a:blip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I’m</a:t>
              </a:r>
            </a:p>
            <a:p>
              <a:pPr algn="ctr" eaLnBrk="0" hangingPunct="0"/>
              <a:r>
                <a:rPr lang="en-US" sz="1400" b="1">
                  <a:latin typeface="Arial Narrow" pitchFamily="34" charset="0"/>
                </a:rPr>
                <a:t>not OK —</a:t>
              </a:r>
            </a:p>
            <a:p>
              <a:pPr algn="ctr" eaLnBrk="0" hangingPunct="0"/>
              <a:r>
                <a:rPr lang="en-US" sz="1400" b="1">
                  <a:latin typeface="Arial Narrow" pitchFamily="34" charset="0"/>
                </a:rPr>
                <a:t>You’re not OK</a:t>
              </a:r>
            </a:p>
          </p:txBody>
        </p:sp>
        <p:sp>
          <p:nvSpPr>
            <p:cNvPr id="89108" name="AutoShape 20" descr="Parchment"/>
            <p:cNvSpPr>
              <a:spLocks noChangeArrowheads="1"/>
            </p:cNvSpPr>
            <p:nvPr/>
          </p:nvSpPr>
          <p:spPr bwMode="auto">
            <a:xfrm>
              <a:off x="3768" y="2848"/>
              <a:ext cx="888" cy="632"/>
            </a:xfrm>
            <a:prstGeom prst="triangle">
              <a:avLst>
                <a:gd name="adj" fmla="val 50000"/>
              </a:avLst>
            </a:prstGeom>
            <a:blipFill dpi="0" rotWithShape="0">
              <a:blip r:embed="rId2" cstate="print"/>
              <a:srcRect/>
              <a:tile tx="0" ty="0" sx="100000" sy="100000" flip="none" algn="tl"/>
            </a:blipFill>
            <a:ln w="9525">
              <a:solidFill>
                <a:srgbClr val="005452"/>
              </a:solidFill>
              <a:miter lim="800000"/>
              <a:headEnd/>
              <a:tailEnd/>
            </a:ln>
            <a:effectLst/>
          </p:spPr>
          <p:txBody>
            <a:bodyPr wrap="none" anchor="ctr"/>
            <a:lstStyle/>
            <a:p>
              <a:pPr algn="ctr" eaLnBrk="0" hangingPunct="0"/>
              <a:endParaRPr lang="en-US" sz="1400" b="1">
                <a:latin typeface="Arial Narrow" pitchFamily="34" charset="0"/>
              </a:endParaRPr>
            </a:p>
            <a:p>
              <a:pPr algn="ctr" eaLnBrk="0" hangingPunct="0"/>
              <a:r>
                <a:rPr lang="en-US" sz="1400" b="1">
                  <a:latin typeface="Arial Narrow" pitchFamily="34" charset="0"/>
                </a:rPr>
                <a:t>I’m OK —</a:t>
              </a:r>
            </a:p>
            <a:p>
              <a:pPr algn="ctr" eaLnBrk="0" hangingPunct="0"/>
              <a:r>
                <a:rPr lang="en-US" sz="1400" b="1">
                  <a:latin typeface="Arial Narrow" pitchFamily="34" charset="0"/>
                </a:rPr>
                <a:t>You’re not OK</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9090"/>
                                        </p:tgtEl>
                                        <p:attrNameLst>
                                          <p:attrName>style.visibility</p:attrName>
                                        </p:attrNameLst>
                                      </p:cBhvr>
                                      <p:to>
                                        <p:strVal val="visible"/>
                                      </p:to>
                                    </p:set>
                                    <p:anim calcmode="lin" valueType="num">
                                      <p:cBhvr additive="base">
                                        <p:cTn id="7" dur="500" fill="hold"/>
                                        <p:tgtEl>
                                          <p:spTgt spid="89090"/>
                                        </p:tgtEl>
                                        <p:attrNameLst>
                                          <p:attrName>ppt_x</p:attrName>
                                        </p:attrNameLst>
                                      </p:cBhvr>
                                      <p:tavLst>
                                        <p:tav tm="0">
                                          <p:val>
                                            <p:strVal val="0-#ppt_w/2"/>
                                          </p:val>
                                        </p:tav>
                                        <p:tav tm="100000">
                                          <p:val>
                                            <p:strVal val="#ppt_x"/>
                                          </p:val>
                                        </p:tav>
                                      </p:tavLst>
                                    </p:anim>
                                    <p:anim calcmode="lin" valueType="num">
                                      <p:cBhvr additive="base">
                                        <p:cTn id="8" dur="500" fill="hold"/>
                                        <p:tgtEl>
                                          <p:spTgt spid="890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F7794D-D85C-4277-A6B4-9A554334BF38}" type="slidenum">
              <a:rPr lang="en-US"/>
              <a:pPr/>
              <a:t>49</a:t>
            </a:fld>
            <a:endParaRPr lang="en-US"/>
          </a:p>
        </p:txBody>
      </p:sp>
      <p:sp>
        <p:nvSpPr>
          <p:cNvPr id="104450" name="Rectangle 2"/>
          <p:cNvSpPr>
            <a:spLocks noGrp="1" noChangeArrowheads="1"/>
          </p:cNvSpPr>
          <p:nvPr>
            <p:ph type="title"/>
          </p:nvPr>
        </p:nvSpPr>
        <p:spPr/>
        <p:txBody>
          <a:bodyPr/>
          <a:lstStyle/>
          <a:p>
            <a:r>
              <a:rPr lang="en-US"/>
              <a:t>UTILITY</a:t>
            </a:r>
          </a:p>
        </p:txBody>
      </p:sp>
      <p:sp>
        <p:nvSpPr>
          <p:cNvPr id="104451" name="Rectangle 3"/>
          <p:cNvSpPr>
            <a:spLocks noGrp="1" noChangeArrowheads="1"/>
          </p:cNvSpPr>
          <p:nvPr>
            <p:ph type="body" idx="1"/>
          </p:nvPr>
        </p:nvSpPr>
        <p:spPr/>
        <p:txBody>
          <a:bodyPr/>
          <a:lstStyle/>
          <a:p>
            <a:pPr>
              <a:buFont typeface="Wingdings" pitchFamily="2" charset="2"/>
              <a:buChar char="§"/>
            </a:pPr>
            <a:r>
              <a:rPr lang="en-US" sz="3600"/>
              <a:t>Communication</a:t>
            </a:r>
          </a:p>
          <a:p>
            <a:pPr>
              <a:buFont typeface="Wingdings" pitchFamily="2" charset="2"/>
              <a:buChar char="§"/>
            </a:pPr>
            <a:r>
              <a:rPr lang="en-US" sz="3600"/>
              <a:t>Motivation</a:t>
            </a:r>
          </a:p>
          <a:p>
            <a:pPr>
              <a:buFont typeface="Wingdings" pitchFamily="2" charset="2"/>
              <a:buChar char="§"/>
            </a:pPr>
            <a:r>
              <a:rPr lang="en-US" sz="3600"/>
              <a:t>Leadership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4451">
                                            <p:txEl>
                                              <p:pRg st="0" end="0"/>
                                            </p:txEl>
                                          </p:spTgt>
                                        </p:tgtEl>
                                        <p:attrNameLst>
                                          <p:attrName>style.visibility</p:attrName>
                                        </p:attrNameLst>
                                      </p:cBhvr>
                                      <p:to>
                                        <p:strVal val="visible"/>
                                      </p:to>
                                    </p:set>
                                    <p:anim calcmode="lin" valueType="num">
                                      <p:cBhvr additive="base">
                                        <p:cTn id="13" dur="500" fill="hold"/>
                                        <p:tgtEl>
                                          <p:spTgt spid="1044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4451">
                                            <p:txEl>
                                              <p:pRg st="1" end="1"/>
                                            </p:txEl>
                                          </p:spTgt>
                                        </p:tgtEl>
                                        <p:attrNameLst>
                                          <p:attrName>style.visibility</p:attrName>
                                        </p:attrNameLst>
                                      </p:cBhvr>
                                      <p:to>
                                        <p:strVal val="visible"/>
                                      </p:to>
                                    </p:set>
                                    <p:anim calcmode="lin" valueType="num">
                                      <p:cBhvr additive="base">
                                        <p:cTn id="19" dur="500" fill="hold"/>
                                        <p:tgtEl>
                                          <p:spTgt spid="1044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4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4451">
                                            <p:txEl>
                                              <p:pRg st="2" end="2"/>
                                            </p:txEl>
                                          </p:spTgt>
                                        </p:tgtEl>
                                        <p:attrNameLst>
                                          <p:attrName>style.visibility</p:attrName>
                                        </p:attrNameLst>
                                      </p:cBhvr>
                                      <p:to>
                                        <p:strVal val="visible"/>
                                      </p:to>
                                    </p:set>
                                    <p:anim calcmode="lin" valueType="num">
                                      <p:cBhvr additive="base">
                                        <p:cTn id="25" dur="500" fill="hold"/>
                                        <p:tgtEl>
                                          <p:spTgt spid="10445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44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P spid="104451"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endParaRPr lang="en-US"/>
          </a:p>
        </p:txBody>
      </p:sp>
      <p:sp>
        <p:nvSpPr>
          <p:cNvPr id="121859" name="Rectangle 3"/>
          <p:cNvSpPr>
            <a:spLocks noGrp="1" noChangeArrowheads="1"/>
          </p:cNvSpPr>
          <p:nvPr>
            <p:ph type="body" idx="1"/>
          </p:nvPr>
        </p:nvSpPr>
        <p:spPr/>
        <p:txBody>
          <a:bodyPr/>
          <a:lstStyle/>
          <a:p>
            <a:endParaRPr lang="en-US"/>
          </a:p>
        </p:txBody>
      </p:sp>
      <p:pic>
        <p:nvPicPr>
          <p:cNvPr id="121861" name="Picture 5" descr="Id-Ego-Superego"/>
          <p:cNvPicPr>
            <a:picLocks noChangeAspect="1" noChangeArrowheads="1"/>
          </p:cNvPicPr>
          <p:nvPr/>
        </p:nvPicPr>
        <p:blipFill>
          <a:blip r:embed="rId2" cstate="print"/>
          <a:srcRect/>
          <a:stretch>
            <a:fillRect/>
          </a:stretch>
        </p:blipFill>
        <p:spPr bwMode="auto">
          <a:xfrm>
            <a:off x="755650" y="836613"/>
            <a:ext cx="7920038" cy="5726112"/>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623F14F-6BFE-42E7-ACB3-2D77A5EAA7C1}" type="slidenum">
              <a:rPr lang="en-US"/>
              <a:pPr/>
              <a:t>50</a:t>
            </a:fld>
            <a:endParaRPr lang="en-US"/>
          </a:p>
        </p:txBody>
      </p:sp>
      <p:sp>
        <p:nvSpPr>
          <p:cNvPr id="52226" name="Rectangle 2"/>
          <p:cNvSpPr>
            <a:spLocks noGrp="1" noChangeArrowheads="1"/>
          </p:cNvSpPr>
          <p:nvPr>
            <p:ph type="title"/>
          </p:nvPr>
        </p:nvSpPr>
        <p:spPr>
          <a:xfrm>
            <a:off x="468313" y="620713"/>
            <a:ext cx="7458075" cy="1152525"/>
          </a:xfrm>
        </p:spPr>
        <p:txBody>
          <a:bodyPr/>
          <a:lstStyle/>
          <a:p>
            <a:r>
              <a:rPr lang="en-GB" dirty="0" smtClean="0"/>
              <a:t>	DEVELOPING </a:t>
            </a:r>
            <a:r>
              <a:rPr lang="en-GB" dirty="0"/>
              <a:t>IP Skills</a:t>
            </a:r>
          </a:p>
        </p:txBody>
      </p:sp>
      <p:sp>
        <p:nvSpPr>
          <p:cNvPr id="52227" name="Rectangle 3"/>
          <p:cNvSpPr>
            <a:spLocks noGrp="1" noChangeArrowheads="1"/>
          </p:cNvSpPr>
          <p:nvPr>
            <p:ph type="body" idx="1"/>
          </p:nvPr>
        </p:nvSpPr>
        <p:spPr>
          <a:xfrm>
            <a:off x="457200" y="2205038"/>
            <a:ext cx="7315200" cy="4195762"/>
          </a:xfrm>
        </p:spPr>
        <p:txBody>
          <a:bodyPr>
            <a:normAutofit lnSpcReduction="10000"/>
          </a:bodyPr>
          <a:lstStyle/>
          <a:p>
            <a:pPr>
              <a:lnSpc>
                <a:spcPct val="90000"/>
              </a:lnSpc>
              <a:buFont typeface="Wingdings" pitchFamily="2" charset="2"/>
              <a:buChar char="§"/>
            </a:pPr>
            <a:r>
              <a:rPr lang="en-GB" sz="3200" dirty="0"/>
              <a:t>Developing Assertiveness</a:t>
            </a:r>
          </a:p>
          <a:p>
            <a:pPr>
              <a:lnSpc>
                <a:spcPct val="90000"/>
              </a:lnSpc>
              <a:buFont typeface="Wingdings" pitchFamily="2" charset="2"/>
              <a:buChar char="§"/>
            </a:pPr>
            <a:r>
              <a:rPr lang="en-GB" sz="3200" dirty="0"/>
              <a:t>Accepting Responsibility</a:t>
            </a:r>
          </a:p>
          <a:p>
            <a:pPr>
              <a:lnSpc>
                <a:spcPct val="90000"/>
              </a:lnSpc>
              <a:buFont typeface="Wingdings" pitchFamily="2" charset="2"/>
              <a:buChar char="§"/>
            </a:pPr>
            <a:r>
              <a:rPr lang="en-GB" sz="3200" dirty="0"/>
              <a:t>Managing Conflicts</a:t>
            </a:r>
          </a:p>
          <a:p>
            <a:pPr lvl="3">
              <a:lnSpc>
                <a:spcPct val="90000"/>
              </a:lnSpc>
            </a:pPr>
            <a:r>
              <a:rPr lang="en-GB" sz="3200" dirty="0"/>
              <a:t>Avoiding</a:t>
            </a:r>
          </a:p>
          <a:p>
            <a:pPr lvl="3">
              <a:lnSpc>
                <a:spcPct val="90000"/>
              </a:lnSpc>
            </a:pPr>
            <a:r>
              <a:rPr lang="en-GB" sz="3200" dirty="0"/>
              <a:t>Accommodating</a:t>
            </a:r>
          </a:p>
          <a:p>
            <a:pPr lvl="3">
              <a:lnSpc>
                <a:spcPct val="90000"/>
              </a:lnSpc>
            </a:pPr>
            <a:r>
              <a:rPr lang="en-GB" sz="3200" dirty="0"/>
              <a:t>Competing/Forcing</a:t>
            </a:r>
          </a:p>
          <a:p>
            <a:pPr lvl="3">
              <a:lnSpc>
                <a:spcPct val="90000"/>
              </a:lnSpc>
            </a:pPr>
            <a:r>
              <a:rPr lang="en-GB" sz="3200" dirty="0"/>
              <a:t>Collaborating</a:t>
            </a:r>
          </a:p>
          <a:p>
            <a:pPr lvl="3">
              <a:lnSpc>
                <a:spcPct val="90000"/>
              </a:lnSpc>
            </a:pPr>
            <a:r>
              <a:rPr lang="en-GB" sz="3200" dirty="0"/>
              <a:t>Compromising</a:t>
            </a:r>
          </a:p>
          <a:p>
            <a:pPr>
              <a:lnSpc>
                <a:spcPct val="90000"/>
              </a:lnSpc>
            </a:pPr>
            <a:endParaRPr lang="en-GB" sz="3200" i="1" dirty="0"/>
          </a:p>
          <a:p>
            <a:pPr>
              <a:lnSpc>
                <a:spcPct val="90000"/>
              </a:lnSpc>
            </a:pPr>
            <a:endParaRPr lang="en-GB" sz="3200" dirty="0"/>
          </a:p>
          <a:p>
            <a:pPr>
              <a:lnSpc>
                <a:spcPct val="90000"/>
              </a:lnSpc>
            </a:pPr>
            <a:endParaRPr lang="en-GB"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500" fill="hold"/>
                                        <p:tgtEl>
                                          <p:spTgt spid="52226"/>
                                        </p:tgtEl>
                                        <p:attrNameLst>
                                          <p:attrName>ppt_x</p:attrName>
                                        </p:attrNameLst>
                                      </p:cBhvr>
                                      <p:tavLst>
                                        <p:tav tm="0">
                                          <p:val>
                                            <p:strVal val="0-#ppt_w/2"/>
                                          </p:val>
                                        </p:tav>
                                        <p:tav tm="100000">
                                          <p:val>
                                            <p:strVal val="#ppt_x"/>
                                          </p:val>
                                        </p:tav>
                                      </p:tavLst>
                                    </p:anim>
                                    <p:anim calcmode="lin" valueType="num">
                                      <p:cBhvr additive="base">
                                        <p:cTn id="8" dur="500" fill="hold"/>
                                        <p:tgtEl>
                                          <p:spTgt spid="5222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additive="base">
                                        <p:cTn id="13"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additive="base">
                                        <p:cTn id="19"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 calcmode="lin" valueType="num">
                                      <p:cBhvr additive="base">
                                        <p:cTn id="25"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2227">
                                            <p:txEl>
                                              <p:pRg st="3" end="3"/>
                                            </p:txEl>
                                          </p:spTgt>
                                        </p:tgtEl>
                                        <p:attrNameLst>
                                          <p:attrName>style.visibility</p:attrName>
                                        </p:attrNameLst>
                                      </p:cBhvr>
                                      <p:to>
                                        <p:strVal val="visible"/>
                                      </p:to>
                                    </p:set>
                                    <p:anim calcmode="lin" valueType="num">
                                      <p:cBhvr additive="base">
                                        <p:cTn id="31"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2227">
                                            <p:txEl>
                                              <p:pRg st="4" end="4"/>
                                            </p:txEl>
                                          </p:spTgt>
                                        </p:tgtEl>
                                        <p:attrNameLst>
                                          <p:attrName>style.visibility</p:attrName>
                                        </p:attrNameLst>
                                      </p:cBhvr>
                                      <p:to>
                                        <p:strVal val="visible"/>
                                      </p:to>
                                    </p:set>
                                    <p:anim calcmode="lin" valueType="num">
                                      <p:cBhvr additive="base">
                                        <p:cTn id="37"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22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2227">
                                            <p:txEl>
                                              <p:pRg st="5" end="5"/>
                                            </p:txEl>
                                          </p:spTgt>
                                        </p:tgtEl>
                                        <p:attrNameLst>
                                          <p:attrName>style.visibility</p:attrName>
                                        </p:attrNameLst>
                                      </p:cBhvr>
                                      <p:to>
                                        <p:strVal val="visible"/>
                                      </p:to>
                                    </p:set>
                                    <p:anim calcmode="lin" valueType="num">
                                      <p:cBhvr additive="base">
                                        <p:cTn id="43" dur="500" fill="hold"/>
                                        <p:tgtEl>
                                          <p:spTgt spid="5222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22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2227">
                                            <p:txEl>
                                              <p:pRg st="6" end="6"/>
                                            </p:txEl>
                                          </p:spTgt>
                                        </p:tgtEl>
                                        <p:attrNameLst>
                                          <p:attrName>style.visibility</p:attrName>
                                        </p:attrNameLst>
                                      </p:cBhvr>
                                      <p:to>
                                        <p:strVal val="visible"/>
                                      </p:to>
                                    </p:set>
                                    <p:anim calcmode="lin" valueType="num">
                                      <p:cBhvr additive="base">
                                        <p:cTn id="49" dur="500" fill="hold"/>
                                        <p:tgtEl>
                                          <p:spTgt spid="5222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5222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2227">
                                            <p:txEl>
                                              <p:pRg st="7" end="7"/>
                                            </p:txEl>
                                          </p:spTgt>
                                        </p:tgtEl>
                                        <p:attrNameLst>
                                          <p:attrName>style.visibility</p:attrName>
                                        </p:attrNameLst>
                                      </p:cBhvr>
                                      <p:to>
                                        <p:strVal val="visible"/>
                                      </p:to>
                                    </p:set>
                                    <p:anim calcmode="lin" valueType="num">
                                      <p:cBhvr additive="base">
                                        <p:cTn id="55" dur="500" fill="hold"/>
                                        <p:tgtEl>
                                          <p:spTgt spid="52227">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222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27" grpId="0" build="p" bldLvl="5"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48E0CCB-130C-453A-96AC-6860443014B7}" type="slidenum">
              <a:rPr lang="en-US"/>
              <a:pPr/>
              <a:t>51</a:t>
            </a:fld>
            <a:endParaRPr lang="en-US"/>
          </a:p>
        </p:txBody>
      </p:sp>
      <p:sp>
        <p:nvSpPr>
          <p:cNvPr id="87042" name="Rectangle 2"/>
          <p:cNvSpPr>
            <a:spLocks noGrp="1" noChangeArrowheads="1"/>
          </p:cNvSpPr>
          <p:nvPr>
            <p:ph type="title"/>
          </p:nvPr>
        </p:nvSpPr>
        <p:spPr/>
        <p:txBody>
          <a:bodyPr>
            <a:normAutofit fontScale="90000"/>
          </a:bodyPr>
          <a:lstStyle/>
          <a:p>
            <a:r>
              <a:rPr lang="en-US"/>
              <a:t>Factors Hampering Interpersonal Interactions</a:t>
            </a:r>
          </a:p>
        </p:txBody>
      </p:sp>
      <p:sp>
        <p:nvSpPr>
          <p:cNvPr id="87043" name="Rectangle 3"/>
          <p:cNvSpPr>
            <a:spLocks noGrp="1" noChangeArrowheads="1"/>
          </p:cNvSpPr>
          <p:nvPr>
            <p:ph type="body" idx="1"/>
          </p:nvPr>
        </p:nvSpPr>
        <p:spPr/>
        <p:txBody>
          <a:bodyPr/>
          <a:lstStyle/>
          <a:p>
            <a:pPr>
              <a:buFont typeface="Wingdings" pitchFamily="2" charset="2"/>
              <a:buChar char="§"/>
            </a:pPr>
            <a:r>
              <a:rPr lang="en-US" sz="3600"/>
              <a:t>Poor Listening</a:t>
            </a:r>
          </a:p>
          <a:p>
            <a:pPr>
              <a:buFont typeface="Wingdings" pitchFamily="2" charset="2"/>
              <a:buChar char="§"/>
            </a:pPr>
            <a:r>
              <a:rPr lang="en-US" sz="3600"/>
              <a:t>Emotional Arousal</a:t>
            </a:r>
          </a:p>
          <a:p>
            <a:pPr>
              <a:buFont typeface="Wingdings" pitchFamily="2" charset="2"/>
              <a:buChar char="§"/>
            </a:pPr>
            <a:r>
              <a:rPr lang="en-US" sz="3600"/>
              <a:t>Lack of Time</a:t>
            </a:r>
          </a:p>
          <a:p>
            <a:pPr>
              <a:buFont typeface="Wingdings" pitchFamily="2" charset="2"/>
              <a:buChar char="§"/>
            </a:pPr>
            <a:r>
              <a:rPr lang="en-US" sz="3600"/>
              <a:t>Differences in objective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2"/>
                                        </p:tgtEl>
                                        <p:attrNameLst>
                                          <p:attrName>style.visibility</p:attrName>
                                        </p:attrNameLst>
                                      </p:cBhvr>
                                      <p:to>
                                        <p:strVal val="visible"/>
                                      </p:to>
                                    </p:set>
                                    <p:anim calcmode="lin" valueType="num">
                                      <p:cBhvr additive="base">
                                        <p:cTn id="7" dur="500" fill="hold"/>
                                        <p:tgtEl>
                                          <p:spTgt spid="87042"/>
                                        </p:tgtEl>
                                        <p:attrNameLst>
                                          <p:attrName>ppt_x</p:attrName>
                                        </p:attrNameLst>
                                      </p:cBhvr>
                                      <p:tavLst>
                                        <p:tav tm="0">
                                          <p:val>
                                            <p:strVal val="0-#ppt_w/2"/>
                                          </p:val>
                                        </p:tav>
                                        <p:tav tm="100000">
                                          <p:val>
                                            <p:strVal val="#ppt_x"/>
                                          </p:val>
                                        </p:tav>
                                      </p:tavLst>
                                    </p:anim>
                                    <p:anim calcmode="lin" valueType="num">
                                      <p:cBhvr additive="base">
                                        <p:cTn id="8" dur="500" fill="hold"/>
                                        <p:tgtEl>
                                          <p:spTgt spid="870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7043">
                                            <p:txEl>
                                              <p:pRg st="0" end="0"/>
                                            </p:txEl>
                                          </p:spTgt>
                                        </p:tgtEl>
                                        <p:attrNameLst>
                                          <p:attrName>style.visibility</p:attrName>
                                        </p:attrNameLst>
                                      </p:cBhvr>
                                      <p:to>
                                        <p:strVal val="visible"/>
                                      </p:to>
                                    </p:set>
                                    <p:anim calcmode="lin" valueType="num">
                                      <p:cBhvr additive="base">
                                        <p:cTn id="13" dur="500" fill="hold"/>
                                        <p:tgtEl>
                                          <p:spTgt spid="870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7043">
                                            <p:txEl>
                                              <p:pRg st="1" end="1"/>
                                            </p:txEl>
                                          </p:spTgt>
                                        </p:tgtEl>
                                        <p:attrNameLst>
                                          <p:attrName>style.visibility</p:attrName>
                                        </p:attrNameLst>
                                      </p:cBhvr>
                                      <p:to>
                                        <p:strVal val="visible"/>
                                      </p:to>
                                    </p:set>
                                    <p:anim calcmode="lin" valueType="num">
                                      <p:cBhvr additive="base">
                                        <p:cTn id="19" dur="500" fill="hold"/>
                                        <p:tgtEl>
                                          <p:spTgt spid="8704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70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7043">
                                            <p:txEl>
                                              <p:pRg st="2" end="2"/>
                                            </p:txEl>
                                          </p:spTgt>
                                        </p:tgtEl>
                                        <p:attrNameLst>
                                          <p:attrName>style.visibility</p:attrName>
                                        </p:attrNameLst>
                                      </p:cBhvr>
                                      <p:to>
                                        <p:strVal val="visible"/>
                                      </p:to>
                                    </p:set>
                                    <p:anim calcmode="lin" valueType="num">
                                      <p:cBhvr additive="base">
                                        <p:cTn id="25" dur="500" fill="hold"/>
                                        <p:tgtEl>
                                          <p:spTgt spid="8704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70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7043">
                                            <p:txEl>
                                              <p:pRg st="3" end="3"/>
                                            </p:txEl>
                                          </p:spTgt>
                                        </p:tgtEl>
                                        <p:attrNameLst>
                                          <p:attrName>style.visibility</p:attrName>
                                        </p:attrNameLst>
                                      </p:cBhvr>
                                      <p:to>
                                        <p:strVal val="visible"/>
                                      </p:to>
                                    </p:set>
                                    <p:anim calcmode="lin" valueType="num">
                                      <p:cBhvr additive="base">
                                        <p:cTn id="31" dur="500" fill="hold"/>
                                        <p:tgtEl>
                                          <p:spTgt spid="8704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70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autoUpdateAnimBg="0"/>
      <p:bldP spid="87043" grpId="0" build="p" bldLvl="5"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DFFC948-EFC3-4ACD-BF04-C453C18221CF}" type="slidenum">
              <a:rPr lang="en-US"/>
              <a:pPr/>
              <a:t>52</a:t>
            </a:fld>
            <a:endParaRPr lang="en-US"/>
          </a:p>
        </p:txBody>
      </p:sp>
      <p:sp>
        <p:nvSpPr>
          <p:cNvPr id="118786" name="Rectangle 2"/>
          <p:cNvSpPr>
            <a:spLocks noGrp="1" noChangeArrowheads="1"/>
          </p:cNvSpPr>
          <p:nvPr>
            <p:ph type="title"/>
          </p:nvPr>
        </p:nvSpPr>
        <p:spPr>
          <a:xfrm>
            <a:off x="1752600" y="-307976"/>
            <a:ext cx="6781800" cy="1450975"/>
          </a:xfrm>
        </p:spPr>
        <p:txBody>
          <a:bodyPr/>
          <a:lstStyle/>
          <a:p>
            <a:r>
              <a:rPr lang="en-US" dirty="0"/>
              <a:t>Building Positive Relationship</a:t>
            </a:r>
          </a:p>
        </p:txBody>
      </p:sp>
      <p:sp>
        <p:nvSpPr>
          <p:cNvPr id="118787" name="Rectangle 3"/>
          <p:cNvSpPr>
            <a:spLocks noGrp="1" noChangeArrowheads="1"/>
          </p:cNvSpPr>
          <p:nvPr>
            <p:ph type="body" idx="1"/>
          </p:nvPr>
        </p:nvSpPr>
        <p:spPr>
          <a:xfrm>
            <a:off x="762000" y="1524000"/>
            <a:ext cx="7315200" cy="3816350"/>
          </a:xfrm>
        </p:spPr>
        <p:txBody>
          <a:bodyPr>
            <a:normAutofit fontScale="77500" lnSpcReduction="20000"/>
          </a:bodyPr>
          <a:lstStyle/>
          <a:p>
            <a:pPr>
              <a:lnSpc>
                <a:spcPct val="90000"/>
              </a:lnSpc>
              <a:buFont typeface="Wingdings" pitchFamily="2" charset="2"/>
              <a:buChar char="§"/>
            </a:pPr>
            <a:r>
              <a:rPr lang="en-US" sz="3000" dirty="0"/>
              <a:t>Use of ‘I’</a:t>
            </a:r>
          </a:p>
          <a:p>
            <a:pPr>
              <a:lnSpc>
                <a:spcPct val="90000"/>
              </a:lnSpc>
              <a:buFont typeface="Wingdings" pitchFamily="2" charset="2"/>
              <a:buChar char="§"/>
            </a:pPr>
            <a:r>
              <a:rPr lang="en-US" sz="3000" dirty="0"/>
              <a:t>Focus on problem solving</a:t>
            </a:r>
          </a:p>
          <a:p>
            <a:pPr>
              <a:lnSpc>
                <a:spcPct val="90000"/>
              </a:lnSpc>
              <a:buFont typeface="Wingdings" pitchFamily="2" charset="2"/>
              <a:buChar char="§"/>
            </a:pPr>
            <a:r>
              <a:rPr lang="en-US" sz="3000" dirty="0"/>
              <a:t>Don’t Deceive</a:t>
            </a:r>
          </a:p>
          <a:p>
            <a:pPr>
              <a:lnSpc>
                <a:spcPct val="90000"/>
              </a:lnSpc>
              <a:buFont typeface="Wingdings" pitchFamily="2" charset="2"/>
              <a:buChar char="§"/>
            </a:pPr>
            <a:r>
              <a:rPr lang="en-US" sz="3000" dirty="0"/>
              <a:t>Empathy</a:t>
            </a:r>
          </a:p>
          <a:p>
            <a:pPr>
              <a:lnSpc>
                <a:spcPct val="90000"/>
              </a:lnSpc>
              <a:buFont typeface="Wingdings" pitchFamily="2" charset="2"/>
              <a:buChar char="§"/>
            </a:pPr>
            <a:r>
              <a:rPr lang="en-US" sz="3000" dirty="0"/>
              <a:t>Listen</a:t>
            </a:r>
          </a:p>
          <a:p>
            <a:pPr>
              <a:lnSpc>
                <a:spcPct val="90000"/>
              </a:lnSpc>
            </a:pPr>
            <a:r>
              <a:rPr lang="en-US" sz="3000" b="1" dirty="0"/>
              <a:t>Use of Praise</a:t>
            </a:r>
          </a:p>
          <a:p>
            <a:pPr lvl="1">
              <a:lnSpc>
                <a:spcPct val="90000"/>
              </a:lnSpc>
            </a:pPr>
            <a:r>
              <a:rPr lang="en-US" sz="3400" dirty="0"/>
              <a:t>Be specific</a:t>
            </a:r>
          </a:p>
          <a:p>
            <a:pPr lvl="1">
              <a:lnSpc>
                <a:spcPct val="90000"/>
              </a:lnSpc>
            </a:pPr>
            <a:r>
              <a:rPr lang="en-US" sz="3400" dirty="0"/>
              <a:t>Praise progress</a:t>
            </a:r>
          </a:p>
          <a:p>
            <a:pPr lvl="1">
              <a:lnSpc>
                <a:spcPct val="90000"/>
              </a:lnSpc>
            </a:pPr>
            <a:r>
              <a:rPr lang="en-US" sz="3400" dirty="0"/>
              <a:t>Sincere</a:t>
            </a:r>
          </a:p>
          <a:p>
            <a:pPr lvl="1">
              <a:lnSpc>
                <a:spcPct val="90000"/>
              </a:lnSpc>
            </a:pPr>
            <a:r>
              <a:rPr lang="en-US" sz="3400" dirty="0"/>
              <a:t>Don’t overdo</a:t>
            </a:r>
          </a:p>
          <a:p>
            <a:pPr lvl="1">
              <a:lnSpc>
                <a:spcPct val="90000"/>
              </a:lnSpc>
            </a:pPr>
            <a:r>
              <a:rPr lang="en-US" sz="3400" dirty="0"/>
              <a:t>Timing</a:t>
            </a:r>
          </a:p>
          <a:p>
            <a:pPr>
              <a:lnSpc>
                <a:spcPct val="90000"/>
              </a:lnSpc>
            </a:pPr>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 calcmode="lin" valueType="num">
                                      <p:cBhvr additive="base">
                                        <p:cTn id="7" dur="500" fill="hold"/>
                                        <p:tgtEl>
                                          <p:spTgt spid="118786"/>
                                        </p:tgtEl>
                                        <p:attrNameLst>
                                          <p:attrName>ppt_x</p:attrName>
                                        </p:attrNameLst>
                                      </p:cBhvr>
                                      <p:tavLst>
                                        <p:tav tm="0">
                                          <p:val>
                                            <p:strVal val="0-#ppt_w/2"/>
                                          </p:val>
                                        </p:tav>
                                        <p:tav tm="100000">
                                          <p:val>
                                            <p:strVal val="#ppt_x"/>
                                          </p:val>
                                        </p:tav>
                                      </p:tavLst>
                                    </p:anim>
                                    <p:anim calcmode="lin" valueType="num">
                                      <p:cBhvr additive="base">
                                        <p:cTn id="8" dur="500" fill="hold"/>
                                        <p:tgtEl>
                                          <p:spTgt spid="1187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8787">
                                            <p:txEl>
                                              <p:pRg st="0" end="0"/>
                                            </p:txEl>
                                          </p:spTgt>
                                        </p:tgtEl>
                                        <p:attrNameLst>
                                          <p:attrName>style.visibility</p:attrName>
                                        </p:attrNameLst>
                                      </p:cBhvr>
                                      <p:to>
                                        <p:strVal val="visible"/>
                                      </p:to>
                                    </p:set>
                                    <p:anim calcmode="lin" valueType="num">
                                      <p:cBhvr additive="base">
                                        <p:cTn id="13" dur="500" fill="hold"/>
                                        <p:tgtEl>
                                          <p:spTgt spid="11878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87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8787">
                                            <p:txEl>
                                              <p:pRg st="1" end="1"/>
                                            </p:txEl>
                                          </p:spTgt>
                                        </p:tgtEl>
                                        <p:attrNameLst>
                                          <p:attrName>style.visibility</p:attrName>
                                        </p:attrNameLst>
                                      </p:cBhvr>
                                      <p:to>
                                        <p:strVal val="visible"/>
                                      </p:to>
                                    </p:set>
                                    <p:anim calcmode="lin" valueType="num">
                                      <p:cBhvr additive="base">
                                        <p:cTn id="19" dur="500" fill="hold"/>
                                        <p:tgtEl>
                                          <p:spTgt spid="11878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87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8787">
                                            <p:txEl>
                                              <p:pRg st="2" end="2"/>
                                            </p:txEl>
                                          </p:spTgt>
                                        </p:tgtEl>
                                        <p:attrNameLst>
                                          <p:attrName>style.visibility</p:attrName>
                                        </p:attrNameLst>
                                      </p:cBhvr>
                                      <p:to>
                                        <p:strVal val="visible"/>
                                      </p:to>
                                    </p:set>
                                    <p:anim calcmode="lin" valueType="num">
                                      <p:cBhvr additive="base">
                                        <p:cTn id="25" dur="500" fill="hold"/>
                                        <p:tgtEl>
                                          <p:spTgt spid="11878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87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8787">
                                            <p:txEl>
                                              <p:pRg st="3" end="3"/>
                                            </p:txEl>
                                          </p:spTgt>
                                        </p:tgtEl>
                                        <p:attrNameLst>
                                          <p:attrName>style.visibility</p:attrName>
                                        </p:attrNameLst>
                                      </p:cBhvr>
                                      <p:to>
                                        <p:strVal val="visible"/>
                                      </p:to>
                                    </p:set>
                                    <p:anim calcmode="lin" valueType="num">
                                      <p:cBhvr additive="base">
                                        <p:cTn id="31" dur="500" fill="hold"/>
                                        <p:tgtEl>
                                          <p:spTgt spid="11878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87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8787">
                                            <p:txEl>
                                              <p:pRg st="4" end="4"/>
                                            </p:txEl>
                                          </p:spTgt>
                                        </p:tgtEl>
                                        <p:attrNameLst>
                                          <p:attrName>style.visibility</p:attrName>
                                        </p:attrNameLst>
                                      </p:cBhvr>
                                      <p:to>
                                        <p:strVal val="visible"/>
                                      </p:to>
                                    </p:set>
                                    <p:anim calcmode="lin" valueType="num">
                                      <p:cBhvr additive="base">
                                        <p:cTn id="37" dur="500" fill="hold"/>
                                        <p:tgtEl>
                                          <p:spTgt spid="11878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87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8787">
                                            <p:txEl>
                                              <p:pRg st="5" end="5"/>
                                            </p:txEl>
                                          </p:spTgt>
                                        </p:tgtEl>
                                        <p:attrNameLst>
                                          <p:attrName>style.visibility</p:attrName>
                                        </p:attrNameLst>
                                      </p:cBhvr>
                                      <p:to>
                                        <p:strVal val="visible"/>
                                      </p:to>
                                    </p:set>
                                    <p:anim calcmode="lin" valueType="num">
                                      <p:cBhvr additive="base">
                                        <p:cTn id="43" dur="500" fill="hold"/>
                                        <p:tgtEl>
                                          <p:spTgt spid="11878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87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18787">
                                            <p:txEl>
                                              <p:pRg st="6" end="6"/>
                                            </p:txEl>
                                          </p:spTgt>
                                        </p:tgtEl>
                                        <p:attrNameLst>
                                          <p:attrName>style.visibility</p:attrName>
                                        </p:attrNameLst>
                                      </p:cBhvr>
                                      <p:to>
                                        <p:strVal val="visible"/>
                                      </p:to>
                                    </p:set>
                                    <p:anim calcmode="lin" valueType="num">
                                      <p:cBhvr additive="base">
                                        <p:cTn id="49" dur="500" fill="hold"/>
                                        <p:tgtEl>
                                          <p:spTgt spid="11878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187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18787">
                                            <p:txEl>
                                              <p:pRg st="7" end="7"/>
                                            </p:txEl>
                                          </p:spTgt>
                                        </p:tgtEl>
                                        <p:attrNameLst>
                                          <p:attrName>style.visibility</p:attrName>
                                        </p:attrNameLst>
                                      </p:cBhvr>
                                      <p:to>
                                        <p:strVal val="visible"/>
                                      </p:to>
                                    </p:set>
                                    <p:anim calcmode="lin" valueType="num">
                                      <p:cBhvr additive="base">
                                        <p:cTn id="55" dur="500" fill="hold"/>
                                        <p:tgtEl>
                                          <p:spTgt spid="118787">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1878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18787">
                                            <p:txEl>
                                              <p:pRg st="8" end="8"/>
                                            </p:txEl>
                                          </p:spTgt>
                                        </p:tgtEl>
                                        <p:attrNameLst>
                                          <p:attrName>style.visibility</p:attrName>
                                        </p:attrNameLst>
                                      </p:cBhvr>
                                      <p:to>
                                        <p:strVal val="visible"/>
                                      </p:to>
                                    </p:set>
                                    <p:anim calcmode="lin" valueType="num">
                                      <p:cBhvr additive="base">
                                        <p:cTn id="61" dur="500" fill="hold"/>
                                        <p:tgtEl>
                                          <p:spTgt spid="118787">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1878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18787">
                                            <p:txEl>
                                              <p:pRg st="9" end="9"/>
                                            </p:txEl>
                                          </p:spTgt>
                                        </p:tgtEl>
                                        <p:attrNameLst>
                                          <p:attrName>style.visibility</p:attrName>
                                        </p:attrNameLst>
                                      </p:cBhvr>
                                      <p:to>
                                        <p:strVal val="visible"/>
                                      </p:to>
                                    </p:set>
                                    <p:anim calcmode="lin" valueType="num">
                                      <p:cBhvr additive="base">
                                        <p:cTn id="67" dur="500" fill="hold"/>
                                        <p:tgtEl>
                                          <p:spTgt spid="118787">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1878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18787">
                                            <p:txEl>
                                              <p:pRg st="10" end="10"/>
                                            </p:txEl>
                                          </p:spTgt>
                                        </p:tgtEl>
                                        <p:attrNameLst>
                                          <p:attrName>style.visibility</p:attrName>
                                        </p:attrNameLst>
                                      </p:cBhvr>
                                      <p:to>
                                        <p:strVal val="visible"/>
                                      </p:to>
                                    </p:set>
                                    <p:anim calcmode="lin" valueType="num">
                                      <p:cBhvr additive="base">
                                        <p:cTn id="73" dur="500" fill="hold"/>
                                        <p:tgtEl>
                                          <p:spTgt spid="118787">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11878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utoUpdateAnimBg="0"/>
      <p:bldP spid="118787" grpId="0" build="p" bldLvl="5"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5A6D59F-35BE-441B-884F-1A0F76EED589}" type="slidenum">
              <a:rPr lang="en-US"/>
              <a:pPr/>
              <a:t>53</a:t>
            </a:fld>
            <a:endParaRPr lang="en-US"/>
          </a:p>
        </p:txBody>
      </p:sp>
      <p:sp>
        <p:nvSpPr>
          <p:cNvPr id="119810" name="Rectangle 2"/>
          <p:cNvSpPr>
            <a:spLocks noGrp="1" noChangeArrowheads="1"/>
          </p:cNvSpPr>
          <p:nvPr>
            <p:ph type="title"/>
          </p:nvPr>
        </p:nvSpPr>
        <p:spPr/>
        <p:txBody>
          <a:bodyPr/>
          <a:lstStyle/>
          <a:p>
            <a:r>
              <a:rPr lang="en-US"/>
              <a:t>Dealing with Criticism</a:t>
            </a:r>
          </a:p>
        </p:txBody>
      </p:sp>
      <p:sp>
        <p:nvSpPr>
          <p:cNvPr id="119811" name="Rectangle 3"/>
          <p:cNvSpPr>
            <a:spLocks noGrp="1" noChangeArrowheads="1"/>
          </p:cNvSpPr>
          <p:nvPr>
            <p:ph type="body" idx="1"/>
          </p:nvPr>
        </p:nvSpPr>
        <p:spPr/>
        <p:txBody>
          <a:bodyPr/>
          <a:lstStyle/>
          <a:p>
            <a:pPr>
              <a:lnSpc>
                <a:spcPct val="90000"/>
              </a:lnSpc>
              <a:buFont typeface="Wingdings" pitchFamily="2" charset="2"/>
              <a:buChar char="§"/>
            </a:pPr>
            <a:r>
              <a:rPr lang="en-US" sz="3600"/>
              <a:t>Understand the Reason behind</a:t>
            </a:r>
          </a:p>
          <a:p>
            <a:pPr>
              <a:lnSpc>
                <a:spcPct val="90000"/>
              </a:lnSpc>
              <a:buFont typeface="Wingdings" pitchFamily="2" charset="2"/>
              <a:buChar char="§"/>
            </a:pPr>
            <a:r>
              <a:rPr lang="en-US" sz="3600"/>
              <a:t>Empathy</a:t>
            </a:r>
          </a:p>
          <a:p>
            <a:pPr>
              <a:lnSpc>
                <a:spcPct val="90000"/>
              </a:lnSpc>
              <a:buFont typeface="Wingdings" pitchFamily="2" charset="2"/>
              <a:buChar char="§"/>
            </a:pPr>
            <a:r>
              <a:rPr lang="en-US" sz="3600"/>
              <a:t>Don’t personalize criticism</a:t>
            </a:r>
          </a:p>
          <a:p>
            <a:pPr>
              <a:lnSpc>
                <a:spcPct val="90000"/>
              </a:lnSpc>
              <a:buFont typeface="Wingdings" pitchFamily="2" charset="2"/>
              <a:buChar char="§"/>
            </a:pPr>
            <a:r>
              <a:rPr lang="en-US" sz="3600"/>
              <a:t>Do not be Judgmental</a:t>
            </a:r>
          </a:p>
          <a:p>
            <a:pPr>
              <a:lnSpc>
                <a:spcPct val="90000"/>
              </a:lnSpc>
              <a:buFont typeface="Wingdings" pitchFamily="2" charset="2"/>
              <a:buChar char="§"/>
            </a:pPr>
            <a:r>
              <a:rPr lang="en-US" sz="3600"/>
              <a:t>Do not overload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additive="base">
                                        <p:cTn id="7" dur="500" fill="hold"/>
                                        <p:tgtEl>
                                          <p:spTgt spid="119810"/>
                                        </p:tgtEl>
                                        <p:attrNameLst>
                                          <p:attrName>ppt_x</p:attrName>
                                        </p:attrNameLst>
                                      </p:cBhvr>
                                      <p:tavLst>
                                        <p:tav tm="0">
                                          <p:val>
                                            <p:strVal val="0-#ppt_w/2"/>
                                          </p:val>
                                        </p:tav>
                                        <p:tav tm="100000">
                                          <p:val>
                                            <p:strVal val="#ppt_x"/>
                                          </p:val>
                                        </p:tav>
                                      </p:tavLst>
                                    </p:anim>
                                    <p:anim calcmode="lin" valueType="num">
                                      <p:cBhvr additive="base">
                                        <p:cTn id="8" dur="500" fill="hold"/>
                                        <p:tgtEl>
                                          <p:spTgt spid="1198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1">
                                            <p:txEl>
                                              <p:pRg st="0" end="0"/>
                                            </p:txEl>
                                          </p:spTgt>
                                        </p:tgtEl>
                                        <p:attrNameLst>
                                          <p:attrName>style.visibility</p:attrName>
                                        </p:attrNameLst>
                                      </p:cBhvr>
                                      <p:to>
                                        <p:strVal val="visible"/>
                                      </p:to>
                                    </p:set>
                                    <p:anim calcmode="lin" valueType="num">
                                      <p:cBhvr additive="base">
                                        <p:cTn id="13" dur="500" fill="hold"/>
                                        <p:tgtEl>
                                          <p:spTgt spid="1198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98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9811">
                                            <p:txEl>
                                              <p:pRg st="1" end="1"/>
                                            </p:txEl>
                                          </p:spTgt>
                                        </p:tgtEl>
                                        <p:attrNameLst>
                                          <p:attrName>style.visibility</p:attrName>
                                        </p:attrNameLst>
                                      </p:cBhvr>
                                      <p:to>
                                        <p:strVal val="visible"/>
                                      </p:to>
                                    </p:set>
                                    <p:anim calcmode="lin" valueType="num">
                                      <p:cBhvr additive="base">
                                        <p:cTn id="19" dur="500" fill="hold"/>
                                        <p:tgtEl>
                                          <p:spTgt spid="11981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98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9811">
                                            <p:txEl>
                                              <p:pRg st="2" end="2"/>
                                            </p:txEl>
                                          </p:spTgt>
                                        </p:tgtEl>
                                        <p:attrNameLst>
                                          <p:attrName>style.visibility</p:attrName>
                                        </p:attrNameLst>
                                      </p:cBhvr>
                                      <p:to>
                                        <p:strVal val="visible"/>
                                      </p:to>
                                    </p:set>
                                    <p:anim calcmode="lin" valueType="num">
                                      <p:cBhvr additive="base">
                                        <p:cTn id="25" dur="500" fill="hold"/>
                                        <p:tgtEl>
                                          <p:spTgt spid="11981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98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9811">
                                            <p:txEl>
                                              <p:pRg st="3" end="3"/>
                                            </p:txEl>
                                          </p:spTgt>
                                        </p:tgtEl>
                                        <p:attrNameLst>
                                          <p:attrName>style.visibility</p:attrName>
                                        </p:attrNameLst>
                                      </p:cBhvr>
                                      <p:to>
                                        <p:strVal val="visible"/>
                                      </p:to>
                                    </p:set>
                                    <p:anim calcmode="lin" valueType="num">
                                      <p:cBhvr additive="base">
                                        <p:cTn id="31" dur="500" fill="hold"/>
                                        <p:tgtEl>
                                          <p:spTgt spid="11981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98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9811">
                                            <p:txEl>
                                              <p:pRg st="4" end="4"/>
                                            </p:txEl>
                                          </p:spTgt>
                                        </p:tgtEl>
                                        <p:attrNameLst>
                                          <p:attrName>style.visibility</p:attrName>
                                        </p:attrNameLst>
                                      </p:cBhvr>
                                      <p:to>
                                        <p:strVal val="visible"/>
                                      </p:to>
                                    </p:set>
                                    <p:anim calcmode="lin" valueType="num">
                                      <p:cBhvr additive="base">
                                        <p:cTn id="37" dur="500" fill="hold"/>
                                        <p:tgtEl>
                                          <p:spTgt spid="11981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98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utoUpdateAnimBg="0"/>
      <p:bldP spid="119811" grpId="0" build="p" bldLvl="5"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819400" y="533400"/>
            <a:ext cx="6172200" cy="2514600"/>
          </a:xfrm>
        </p:spPr>
        <p:txBody>
          <a:bodyPr/>
          <a:lstStyle/>
          <a:p>
            <a:r>
              <a:rPr lang="en-US" dirty="0" smtClean="0"/>
              <a:t>THANK YOU FOR YOUR KIND ATTENTION</a:t>
            </a:r>
            <a:endParaRPr lang="en-US" dirty="0"/>
          </a:p>
        </p:txBody>
      </p:sp>
      <p:sp>
        <p:nvSpPr>
          <p:cNvPr id="5" name="Subtitle 4"/>
          <p:cNvSpPr>
            <a:spLocks noGrp="1"/>
          </p:cNvSpPr>
          <p:nvPr>
            <p:ph type="subTitle" idx="1"/>
          </p:nvPr>
        </p:nvSpPr>
        <p:spPr/>
        <p:txBody>
          <a:bodyPr/>
          <a:lstStyle/>
          <a:p>
            <a:r>
              <a:rPr lang="en-US" dirty="0" smtClean="0"/>
              <a:t>drparulrishi@gmail.com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hu-HU" sz="3600" b="1"/>
              <a:t>FREUD and BERNE</a:t>
            </a:r>
          </a:p>
        </p:txBody>
      </p:sp>
      <p:sp>
        <p:nvSpPr>
          <p:cNvPr id="125955" name="Rectangle 3"/>
          <p:cNvSpPr>
            <a:spLocks noGrp="1" noChangeArrowheads="1"/>
          </p:cNvSpPr>
          <p:nvPr>
            <p:ph type="body" idx="1"/>
          </p:nvPr>
        </p:nvSpPr>
        <p:spPr>
          <a:xfrm>
            <a:off x="684213" y="1773238"/>
            <a:ext cx="7772400" cy="4114800"/>
          </a:xfrm>
        </p:spPr>
        <p:txBody>
          <a:bodyPr/>
          <a:lstStyle/>
          <a:p>
            <a:pPr>
              <a:buFontTx/>
              <a:buNone/>
            </a:pPr>
            <a:r>
              <a:rPr lang="hu-HU" b="1"/>
              <a:t>Freud’s mental states:  </a:t>
            </a:r>
            <a:r>
              <a:rPr lang="hu-HU" sz="2800" b="1"/>
              <a:t>ID, EGO, SUPEREGO</a:t>
            </a:r>
          </a:p>
          <a:p>
            <a:pPr>
              <a:buFontTx/>
              <a:buNone/>
            </a:pPr>
            <a:endParaRPr lang="hu-HU" sz="1800" b="1"/>
          </a:p>
          <a:p>
            <a:pPr>
              <a:buFontTx/>
              <a:buNone/>
            </a:pPr>
            <a:r>
              <a:rPr lang="hu-HU" b="1"/>
              <a:t>Berne’s ego states: </a:t>
            </a:r>
            <a:r>
              <a:rPr lang="hu-HU" sz="2800" b="1"/>
              <a:t>CHILD, ADULT, PARENT</a:t>
            </a:r>
          </a:p>
          <a:p>
            <a:pPr>
              <a:buFontTx/>
              <a:buNone/>
            </a:pPr>
            <a:r>
              <a:rPr lang="hu-HU" sz="2800" b="1"/>
              <a:t>				    natural child	  nurturing p.  </a:t>
            </a:r>
          </a:p>
          <a:p>
            <a:pPr>
              <a:buFontTx/>
              <a:buNone/>
            </a:pPr>
            <a:r>
              <a:rPr lang="hu-HU" sz="2800" b="1"/>
              <a:t>				    adapted child	  punishing p.</a:t>
            </a:r>
          </a:p>
          <a:p>
            <a:pPr>
              <a:buFontTx/>
              <a:buNone/>
            </a:pPr>
            <a:r>
              <a:rPr lang="hu-HU" sz="2800" b="1" i="1"/>
              <a:t>We can tell which ego state a person is in because</a:t>
            </a:r>
          </a:p>
          <a:p>
            <a:pPr>
              <a:buFontTx/>
              <a:buNone/>
            </a:pPr>
            <a:r>
              <a:rPr lang="hu-HU" sz="2800" b="1" i="1"/>
              <a:t>of the verbal and non-verbal behaviour </a:t>
            </a:r>
          </a:p>
          <a:p>
            <a:pPr>
              <a:buFontTx/>
              <a:buNone/>
            </a:pPr>
            <a:r>
              <a:rPr lang="hu-HU" sz="2800" b="1" i="1"/>
              <a:t>appropriate to each state.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200" b="1" i="0"/>
              <a:t>TRANSACTIONAL ANALYSIS IS PRACTICAL AND USEFUL</a:t>
            </a:r>
            <a:endParaRPr lang="en-GB" sz="2800" b="1" i="0"/>
          </a:p>
        </p:txBody>
      </p:sp>
      <p:sp>
        <p:nvSpPr>
          <p:cNvPr id="5123" name="Rectangle 3"/>
          <p:cNvSpPr>
            <a:spLocks noGrp="1" noChangeArrowheads="1"/>
          </p:cNvSpPr>
          <p:nvPr>
            <p:ph type="body" idx="1"/>
          </p:nvPr>
        </p:nvSpPr>
        <p:spPr>
          <a:xfrm>
            <a:off x="685800" y="1828800"/>
            <a:ext cx="7772400" cy="4572000"/>
          </a:xfrm>
        </p:spPr>
        <p:txBody>
          <a:bodyPr/>
          <a:lstStyle/>
          <a:p>
            <a:r>
              <a:rPr lang="en-GB" sz="2400" b="1" dirty="0"/>
              <a:t>IT GIVES A POSITIVE COMMUNICATION TOOL</a:t>
            </a:r>
          </a:p>
          <a:p>
            <a:endParaRPr lang="en-GB" sz="2400" b="1" dirty="0"/>
          </a:p>
          <a:p>
            <a:r>
              <a:rPr lang="en-GB" sz="2400" b="1" dirty="0"/>
              <a:t>PROVIDES BETTER INSIGHT INTO PERSONALITIES &amp; TRANSACTIONS</a:t>
            </a:r>
          </a:p>
          <a:p>
            <a:endParaRPr lang="en-GB" sz="2400" b="1" dirty="0"/>
          </a:p>
          <a:p>
            <a:r>
              <a:rPr lang="en-GB" sz="2400" b="1" dirty="0"/>
              <a:t>HELPS SOLVE PERSONAL &amp; FAMILY PROBLEMS</a:t>
            </a:r>
          </a:p>
          <a:p>
            <a:endParaRPr lang="en-GB" sz="2400" b="1" dirty="0"/>
          </a:p>
          <a:p>
            <a:r>
              <a:rPr lang="en-GB" sz="2400" b="1" dirty="0"/>
              <a:t>NON-THREATENING APPROACH OF SELF EVALUATION</a:t>
            </a:r>
          </a:p>
          <a:p>
            <a:endParaRPr lang="en-GB" sz="2400" b="1" dirty="0"/>
          </a:p>
          <a:p>
            <a:r>
              <a:rPr lang="en-GB" sz="2400" b="1" dirty="0"/>
              <a:t>IT IS EASY TO LEARN 		</a:t>
            </a:r>
            <a:r>
              <a:rPr lang="en-GB" sz="2400" dirty="0"/>
              <a:t>		</a:t>
            </a:r>
            <a:endParaRPr lang="en-GB" sz="1800" b="1" i="1" dirty="0">
              <a:solidFill>
                <a:srgbClr val="003366"/>
              </a:solidFill>
              <a:latin typeface="Bookman Old Style"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457200"/>
          </a:xfrm>
        </p:spPr>
        <p:txBody>
          <a:bodyPr>
            <a:normAutofit fontScale="90000"/>
          </a:bodyPr>
          <a:lstStyle/>
          <a:p>
            <a:r>
              <a:rPr lang="en-GB" sz="3200" b="1" i="0" dirty="0" smtClean="0"/>
              <a:t>		TRANSACTIONAL </a:t>
            </a:r>
            <a:r>
              <a:rPr lang="en-GB" sz="3200" b="1" i="0" dirty="0"/>
              <a:t>ANALYSIS</a:t>
            </a:r>
            <a:endParaRPr lang="en-GB" sz="2800" b="1" i="0" dirty="0"/>
          </a:p>
        </p:txBody>
      </p:sp>
      <p:sp>
        <p:nvSpPr>
          <p:cNvPr id="6147" name="Rectangle 3"/>
          <p:cNvSpPr>
            <a:spLocks noGrp="1" noChangeArrowheads="1"/>
          </p:cNvSpPr>
          <p:nvPr>
            <p:ph type="body" idx="1"/>
          </p:nvPr>
        </p:nvSpPr>
        <p:spPr>
          <a:xfrm>
            <a:off x="457200" y="914400"/>
            <a:ext cx="8382000" cy="5486400"/>
          </a:xfrm>
        </p:spPr>
        <p:txBody>
          <a:bodyPr>
            <a:normAutofit/>
          </a:bodyPr>
          <a:lstStyle/>
          <a:p>
            <a:r>
              <a:rPr lang="en-GB" sz="2400" b="1" dirty="0"/>
              <a:t>	</a:t>
            </a:r>
            <a:r>
              <a:rPr lang="en-GB" sz="2400" b="1" dirty="0" smtClean="0"/>
              <a:t>Structural  Analysis       -   </a:t>
            </a:r>
            <a:r>
              <a:rPr lang="en-GB" sz="2400" b="1" dirty="0"/>
              <a:t>How </a:t>
            </a:r>
            <a:r>
              <a:rPr lang="en-GB" sz="2400" b="1" dirty="0" smtClean="0"/>
              <a:t>to analyse 						    personalities</a:t>
            </a:r>
            <a:endParaRPr lang="en-GB" sz="2400" b="1" dirty="0"/>
          </a:p>
          <a:p>
            <a:endParaRPr lang="en-GB" sz="2400" b="1" dirty="0"/>
          </a:p>
          <a:p>
            <a:r>
              <a:rPr lang="en-GB" sz="2400" b="1" dirty="0"/>
              <a:t>TRANSACTIONAL ANALYSIS-   How people 						    communicate</a:t>
            </a:r>
          </a:p>
          <a:p>
            <a:endParaRPr lang="en-GB" sz="2400" b="1" dirty="0"/>
          </a:p>
          <a:p>
            <a:r>
              <a:rPr lang="en-GB" sz="2400" b="1" dirty="0"/>
              <a:t>	</a:t>
            </a:r>
            <a:r>
              <a:rPr lang="en-GB" sz="2400" b="1" dirty="0" smtClean="0"/>
              <a:t>Stroke Analysis    -   </a:t>
            </a:r>
            <a:r>
              <a:rPr lang="en-GB" sz="2400" b="1" dirty="0"/>
              <a:t>How people 						    recognise each other</a:t>
            </a:r>
          </a:p>
          <a:p>
            <a:endParaRPr lang="en-GB" sz="2400" b="1" dirty="0"/>
          </a:p>
          <a:p>
            <a:r>
              <a:rPr lang="en-GB" sz="2400" b="1" dirty="0"/>
              <a:t>	</a:t>
            </a:r>
            <a:r>
              <a:rPr lang="en-GB" sz="2400" b="1" dirty="0" smtClean="0"/>
              <a:t>Game Analysis</a:t>
            </a:r>
            <a:r>
              <a:rPr lang="en-GB" sz="2400" b="1" dirty="0"/>
              <a:t>	-   Ulterior Transactions</a:t>
            </a:r>
          </a:p>
          <a:p>
            <a:endParaRPr lang="en-GB" sz="2400" b="1" dirty="0"/>
          </a:p>
          <a:p>
            <a:r>
              <a:rPr lang="en-GB" sz="2400" b="1" dirty="0"/>
              <a:t>SCRIPT ANALYSIS		-   Life Positions</a:t>
            </a:r>
          </a:p>
          <a:p>
            <a:endParaRPr lang="en-GB" sz="2400" dirty="0"/>
          </a:p>
          <a:p>
            <a:pPr algn="r">
              <a:buFontTx/>
              <a:buNone/>
            </a:pPr>
            <a:endParaRPr lang="en-GB" sz="1800" b="1" i="1" dirty="0">
              <a:solidFill>
                <a:srgbClr val="003366"/>
              </a:solidFill>
              <a:latin typeface="Bookman Old Style"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aching">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Teaching</Template>
  <TotalTime>530</TotalTime>
  <Words>2128</Words>
  <Application>Microsoft Office PowerPoint</Application>
  <PresentationFormat>On-screen Show (4:3)</PresentationFormat>
  <Paragraphs>433</Paragraphs>
  <Slides>54</Slides>
  <Notes>6</Notes>
  <HiddenSlides>2</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54</vt:i4>
      </vt:variant>
    </vt:vector>
  </HeadingPairs>
  <TitlesOfParts>
    <vt:vector size="67" baseType="lpstr">
      <vt:lpstr>Arial Unicode MS</vt:lpstr>
      <vt:lpstr>Arial</vt:lpstr>
      <vt:lpstr>Arial Narrow</vt:lpstr>
      <vt:lpstr>Bookman Old Style</vt:lpstr>
      <vt:lpstr>Calibri</vt:lpstr>
      <vt:lpstr>Century Gothic</vt:lpstr>
      <vt:lpstr>Georgia</vt:lpstr>
      <vt:lpstr>Lucida Sans Unicode</vt:lpstr>
      <vt:lpstr>Tahoma</vt:lpstr>
      <vt:lpstr>Times</vt:lpstr>
      <vt:lpstr>Times New Roman</vt:lpstr>
      <vt:lpstr>Wingdings</vt:lpstr>
      <vt:lpstr>Teaching</vt:lpstr>
      <vt:lpstr>TRANSACTIONAL  ANALYSIS</vt:lpstr>
      <vt:lpstr>TRANSACTIONAL ANALYSIS  by Eric Berne :  Games People Play  </vt:lpstr>
      <vt:lpstr>TRANSACTIONAL  ANALYSIS definition</vt:lpstr>
      <vt:lpstr>Transactional  Basis</vt:lpstr>
      <vt:lpstr>PowerPoint Presentation</vt:lpstr>
      <vt:lpstr>FREUD and BERNE</vt:lpstr>
      <vt:lpstr>TRANSACTIONAL ANALYSIS IS PRACTICAL AND USEFUL</vt:lpstr>
      <vt:lpstr>PowerPoint Presentation</vt:lpstr>
      <vt:lpstr>  TRANSACTIONAL ANALYSIS</vt:lpstr>
      <vt:lpstr>Ego States</vt:lpstr>
      <vt:lpstr>PowerPoint Presentation</vt:lpstr>
      <vt:lpstr>PowerPoint Presentation</vt:lpstr>
      <vt:lpstr>The Three Ego States</vt:lpstr>
      <vt:lpstr>PowerPoint Presentation</vt:lpstr>
      <vt:lpstr>PowerPoint Presentation</vt:lpstr>
      <vt:lpstr>STROKES</vt:lpstr>
      <vt:lpstr>TRANSACTIONS</vt:lpstr>
      <vt:lpstr>Characteristics of Ego States</vt:lpstr>
      <vt:lpstr> Look at the sentences below and match the ego state to the sentence. </vt:lpstr>
      <vt:lpstr>Ego states</vt:lpstr>
      <vt:lpstr>Shift in Ego States</vt:lpstr>
      <vt:lpstr>Transactional Analysis</vt:lpstr>
      <vt:lpstr>Transactional Analysis</vt:lpstr>
      <vt:lpstr>PowerPoint Presentation</vt:lpstr>
      <vt:lpstr>NC</vt:lpstr>
      <vt:lpstr>Adult ego state</vt:lpstr>
      <vt:lpstr>Transactional Analysis</vt:lpstr>
      <vt:lpstr>NP</vt:lpstr>
      <vt:lpstr>CP</vt:lpstr>
      <vt:lpstr>Transactional Analysis</vt:lpstr>
      <vt:lpstr>Types of Transaction</vt:lpstr>
      <vt:lpstr>Crossed Transaction</vt:lpstr>
      <vt:lpstr>Types of Transactions (Con..)</vt:lpstr>
      <vt:lpstr>Transactional Analysis</vt:lpstr>
      <vt:lpstr>Transactional Analysis</vt:lpstr>
      <vt:lpstr>Transactional Analysis</vt:lpstr>
      <vt:lpstr>Transactional Analysis</vt:lpstr>
      <vt:lpstr>Transactional Analysis</vt:lpstr>
      <vt:lpstr>Know your TA style???</vt:lpstr>
      <vt:lpstr> A HURRY UP Style !</vt:lpstr>
      <vt:lpstr> BE PERFECT </vt:lpstr>
      <vt:lpstr> PLEASE PEOPLE-A Non Assertive Class </vt:lpstr>
      <vt:lpstr> TRY HARD </vt:lpstr>
      <vt:lpstr>BE STRONG</vt:lpstr>
      <vt:lpstr>Typical Games</vt:lpstr>
      <vt:lpstr>Transactional Analysis</vt:lpstr>
      <vt:lpstr>PowerPoint Presentation</vt:lpstr>
      <vt:lpstr>PowerPoint Presentation</vt:lpstr>
      <vt:lpstr>UTILITY</vt:lpstr>
      <vt:lpstr> DEVELOPING IP Skills</vt:lpstr>
      <vt:lpstr>Factors Hampering Interpersonal Interactions</vt:lpstr>
      <vt:lpstr>Building Positive Relationship</vt:lpstr>
      <vt:lpstr>Dealing with Criticism</vt:lpstr>
      <vt:lpstr>THANK YOU FOR YOUR KIND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iifm</dc:creator>
  <cp:lastModifiedBy>pc-36</cp:lastModifiedBy>
  <cp:revision>52</cp:revision>
  <dcterms:created xsi:type="dcterms:W3CDTF">2015-02-01T21:50:52Z</dcterms:created>
  <dcterms:modified xsi:type="dcterms:W3CDTF">2016-02-16T07:37:13Z</dcterms:modified>
</cp:coreProperties>
</file>